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5"/>
  </p:sldMasterIdLst>
  <p:notesMasterIdLst>
    <p:notesMasterId r:id="rId24"/>
  </p:notesMasterIdLst>
  <p:handoutMasterIdLst>
    <p:handoutMasterId r:id="rId25"/>
  </p:handoutMasterIdLst>
  <p:sldIdLst>
    <p:sldId id="499" r:id="rId6"/>
    <p:sldId id="512" r:id="rId7"/>
    <p:sldId id="889" r:id="rId8"/>
    <p:sldId id="2820" r:id="rId9"/>
    <p:sldId id="2793" r:id="rId10"/>
    <p:sldId id="2794" r:id="rId11"/>
    <p:sldId id="2816" r:id="rId12"/>
    <p:sldId id="2786" r:id="rId13"/>
    <p:sldId id="2808" r:id="rId14"/>
    <p:sldId id="2819" r:id="rId15"/>
    <p:sldId id="2811" r:id="rId16"/>
    <p:sldId id="2818" r:id="rId17"/>
    <p:sldId id="2812" r:id="rId18"/>
    <p:sldId id="2813" r:id="rId19"/>
    <p:sldId id="2815" r:id="rId20"/>
    <p:sldId id="897" r:id="rId21"/>
    <p:sldId id="900" r:id="rId22"/>
    <p:sldId id="514" r:id="rId23"/>
  </p:sldIdLst>
  <p:sldSz cx="9144000" cy="6858000" type="screen4x3"/>
  <p:notesSz cx="6808788" cy="99409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userDrawn="1">
          <p15:clr>
            <a:srgbClr val="A4A3A4"/>
          </p15:clr>
        </p15:guide>
        <p15:guide id="3" orient="horz" pos="2160">
          <p15:clr>
            <a:srgbClr val="A4A3A4"/>
          </p15:clr>
        </p15:guide>
      </p15:sldGuideLst>
    </p:ext>
    <p:ext uri="{2D200454-40CA-4A62-9FC3-DE9A4176ACB9}">
      <p15:notesGuideLst xmlns:p15="http://schemas.microsoft.com/office/powerpoint/2012/main">
        <p15:guide id="1" orient="horz" pos="3016" userDrawn="1">
          <p15:clr>
            <a:srgbClr val="A4A3A4"/>
          </p15:clr>
        </p15:guide>
        <p15:guide id="2" pos="2043" userDrawn="1">
          <p15:clr>
            <a:srgbClr val="A4A3A4"/>
          </p15:clr>
        </p15:guide>
        <p15:guide id="3" orient="horz" pos="3131" userDrawn="1">
          <p15:clr>
            <a:srgbClr val="A4A3A4"/>
          </p15:clr>
        </p15:guide>
        <p15:guide id="4"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0078"/>
    <a:srgbClr val="000000"/>
    <a:srgbClr val="3677A8"/>
    <a:srgbClr val="FF0D8C"/>
    <a:srgbClr val="535455"/>
    <a:srgbClr val="43525A"/>
    <a:srgbClr val="4041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ittlere Formatvorlage 4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202B0CA-FC54-4496-8BCA-5EF66A818D29}" styleName="Dunkle Formatvorlag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unkle Formatvorlage 1 - Akz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3941" autoAdjust="0"/>
  </p:normalViewPr>
  <p:slideViewPr>
    <p:cSldViewPr snapToGrid="0">
      <p:cViewPr varScale="1">
        <p:scale>
          <a:sx n="128" d="100"/>
          <a:sy n="128" d="100"/>
        </p:scale>
        <p:origin x="1430" y="86"/>
      </p:cViewPr>
      <p:guideLst>
        <p:guide pos="2880"/>
        <p:guide orient="horz" pos="216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7" d="100"/>
          <a:sy n="77" d="100"/>
        </p:scale>
        <p:origin x="3360" y="102"/>
      </p:cViewPr>
      <p:guideLst>
        <p:guide orient="horz" pos="3016"/>
        <p:guide pos="2043"/>
        <p:guide orient="horz" pos="3131"/>
        <p:guide pos="2145"/>
      </p:guideLst>
    </p:cSldViewPr>
  </p:notes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3.xml" Id="rId8" /><Relationship Type="http://schemas.openxmlformats.org/officeDocument/2006/relationships/slide" Target="slides/slide8.xml" Id="rId13" /><Relationship Type="http://schemas.openxmlformats.org/officeDocument/2006/relationships/slide" Target="slides/slide13.xml" Id="rId18" /><Relationship Type="http://schemas.openxmlformats.org/officeDocument/2006/relationships/presProps" Target="presProps.xml" Id="rId26" /><Relationship Type="http://schemas.openxmlformats.org/officeDocument/2006/relationships/customXml" Target="../customXml/item3.xml" Id="rId3" /><Relationship Type="http://schemas.openxmlformats.org/officeDocument/2006/relationships/slide" Target="slides/slide16.xml" Id="rId21" /><Relationship Type="http://schemas.openxmlformats.org/officeDocument/2006/relationships/slide" Target="slides/slide2.xml" Id="rId7" /><Relationship Type="http://schemas.openxmlformats.org/officeDocument/2006/relationships/slide" Target="slides/slide7.xml" Id="rId12" /><Relationship Type="http://schemas.openxmlformats.org/officeDocument/2006/relationships/slide" Target="slides/slide12.xml" Id="rId17" /><Relationship Type="http://schemas.openxmlformats.org/officeDocument/2006/relationships/handoutMaster" Target="handoutMasters/handoutMaster1.xml" Id="rId25" /><Relationship Type="http://schemas.openxmlformats.org/officeDocument/2006/relationships/customXml" Target="../customXml/item2.xml" Id="rId2" /><Relationship Type="http://schemas.openxmlformats.org/officeDocument/2006/relationships/slide" Target="slides/slide11.xml" Id="rId16" /><Relationship Type="http://schemas.openxmlformats.org/officeDocument/2006/relationships/slide" Target="slides/slide15.xml" Id="rId20" /><Relationship Type="http://schemas.openxmlformats.org/officeDocument/2006/relationships/tableStyles" Target="tableStyles.xml" Id="rId29" /><Relationship Type="http://schemas.openxmlformats.org/officeDocument/2006/relationships/customXml" Target="../customXml/item1.xml" Id="rId1" /><Relationship Type="http://schemas.openxmlformats.org/officeDocument/2006/relationships/slide" Target="slides/slide1.xml" Id="rId6" /><Relationship Type="http://schemas.openxmlformats.org/officeDocument/2006/relationships/slide" Target="slides/slide6.xml" Id="rId11" /><Relationship Type="http://schemas.openxmlformats.org/officeDocument/2006/relationships/notesMaster" Target="notesMasters/notesMaster1.xml" Id="rId24" /><Relationship Type="http://schemas.openxmlformats.org/officeDocument/2006/relationships/slideMaster" Target="slideMasters/slideMaster1.xml" Id="rId5" /><Relationship Type="http://schemas.openxmlformats.org/officeDocument/2006/relationships/slide" Target="slides/slide10.xml" Id="rId15" /><Relationship Type="http://schemas.openxmlformats.org/officeDocument/2006/relationships/slide" Target="slides/slide18.xml" Id="rId23" /><Relationship Type="http://schemas.openxmlformats.org/officeDocument/2006/relationships/theme" Target="theme/theme1.xml" Id="rId28" /><Relationship Type="http://schemas.openxmlformats.org/officeDocument/2006/relationships/slide" Target="slides/slide5.xml" Id="rId10" /><Relationship Type="http://schemas.openxmlformats.org/officeDocument/2006/relationships/slide" Target="slides/slide14.xml" Id="rId19" /><Relationship Type="http://schemas.openxmlformats.org/officeDocument/2006/relationships/customXml" Target="../customXml/item4.xml" Id="rId4" /><Relationship Type="http://schemas.openxmlformats.org/officeDocument/2006/relationships/slide" Target="slides/slide4.xml" Id="rId9" /><Relationship Type="http://schemas.openxmlformats.org/officeDocument/2006/relationships/slide" Target="slides/slide9.xml" Id="rId14" /><Relationship Type="http://schemas.openxmlformats.org/officeDocument/2006/relationships/slide" Target="slides/slide17.xml" Id="rId22" /><Relationship Type="http://schemas.openxmlformats.org/officeDocument/2006/relationships/viewProps" Target="viewProps.xml" Id="rId27" /><Relationship Type="http://schemas.openxmlformats.org/officeDocument/2006/relationships/customXml" Target="/customXML/item5.xml" Id="imanage.xml" /></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5DD80F-5F4F-4E8B-93D0-96E6B47CB07C}" type="doc">
      <dgm:prSet loTypeId="urn:microsoft.com/office/officeart/2005/8/layout/pyramid1" loCatId="pyramid" qsTypeId="urn:microsoft.com/office/officeart/2005/8/quickstyle/simple1" qsCatId="simple" csTypeId="urn:microsoft.com/office/officeart/2005/8/colors/accent0_1" csCatId="mainScheme" phldr="1"/>
      <dgm:spPr/>
    </dgm:pt>
    <dgm:pt modelId="{44FB0F53-21DA-43CC-89B3-F20128CF7899}">
      <dgm:prSet phldrT="[Text]"/>
      <dgm:spPr>
        <a:solidFill>
          <a:srgbClr val="FF0000"/>
        </a:solidFill>
      </dgm:spPr>
      <dgm:t>
        <a:bodyPr/>
        <a:lstStyle/>
        <a:p>
          <a:endParaRPr lang="de-DE" dirty="0"/>
        </a:p>
        <a:p>
          <a:endParaRPr lang="de-DE" dirty="0"/>
        </a:p>
        <a:p>
          <a:endParaRPr lang="de-DE" dirty="0"/>
        </a:p>
        <a:p>
          <a:r>
            <a:rPr lang="de-DE" dirty="0">
              <a:latin typeface="Verdana" panose="020B0604030504040204" pitchFamily="34" charset="0"/>
              <a:ea typeface="Verdana" panose="020B0604030504040204" pitchFamily="34" charset="0"/>
            </a:rPr>
            <a:t>In-akzeptabel</a:t>
          </a:r>
          <a:endParaRPr lang="de-AT" dirty="0">
            <a:latin typeface="Verdana" panose="020B0604030504040204" pitchFamily="34" charset="0"/>
            <a:ea typeface="Verdana" panose="020B0604030504040204" pitchFamily="34" charset="0"/>
          </a:endParaRPr>
        </a:p>
      </dgm:t>
    </dgm:pt>
    <dgm:pt modelId="{263FB74E-A0FE-49DE-8F1A-1648E5295DDA}" type="parTrans" cxnId="{CF8F4DEC-5C84-4F74-81A3-7983603096F1}">
      <dgm:prSet/>
      <dgm:spPr/>
      <dgm:t>
        <a:bodyPr/>
        <a:lstStyle/>
        <a:p>
          <a:endParaRPr lang="de-AT"/>
        </a:p>
      </dgm:t>
    </dgm:pt>
    <dgm:pt modelId="{0F74A397-74F8-4E78-AD60-3B5A011FD4FD}" type="sibTrans" cxnId="{CF8F4DEC-5C84-4F74-81A3-7983603096F1}">
      <dgm:prSet/>
      <dgm:spPr/>
      <dgm:t>
        <a:bodyPr/>
        <a:lstStyle/>
        <a:p>
          <a:endParaRPr lang="de-AT"/>
        </a:p>
      </dgm:t>
    </dgm:pt>
    <dgm:pt modelId="{CA3DD4DB-3850-4D20-B08F-B2FAF2A71037}">
      <dgm:prSet phldrT="[Text]"/>
      <dgm:spPr>
        <a:solidFill>
          <a:srgbClr val="FFC000"/>
        </a:solidFill>
      </dgm:spPr>
      <dgm:t>
        <a:bodyPr/>
        <a:lstStyle/>
        <a:p>
          <a:r>
            <a:rPr lang="de-DE" dirty="0">
              <a:latin typeface="Verdana" panose="020B0604030504040204" pitchFamily="34" charset="0"/>
              <a:ea typeface="Verdana" panose="020B0604030504040204" pitchFamily="34" charset="0"/>
            </a:rPr>
            <a:t>Hohes Risiko</a:t>
          </a:r>
          <a:endParaRPr lang="de-AT" dirty="0">
            <a:latin typeface="Verdana" panose="020B0604030504040204" pitchFamily="34" charset="0"/>
            <a:ea typeface="Verdana" panose="020B0604030504040204" pitchFamily="34" charset="0"/>
          </a:endParaRPr>
        </a:p>
      </dgm:t>
    </dgm:pt>
    <dgm:pt modelId="{AE32B7AE-28A1-4630-A88F-1BE1AF5BD0CC}" type="parTrans" cxnId="{F9701E70-039F-4B7D-B106-F95ACA0AEADE}">
      <dgm:prSet/>
      <dgm:spPr/>
      <dgm:t>
        <a:bodyPr/>
        <a:lstStyle/>
        <a:p>
          <a:endParaRPr lang="de-AT"/>
        </a:p>
      </dgm:t>
    </dgm:pt>
    <dgm:pt modelId="{F22096CA-3356-446E-AB87-6463ECE510BC}" type="sibTrans" cxnId="{F9701E70-039F-4B7D-B106-F95ACA0AEADE}">
      <dgm:prSet/>
      <dgm:spPr/>
      <dgm:t>
        <a:bodyPr/>
        <a:lstStyle/>
        <a:p>
          <a:endParaRPr lang="de-AT"/>
        </a:p>
      </dgm:t>
    </dgm:pt>
    <dgm:pt modelId="{4C972373-CCD5-471E-8A83-7369B44C3B72}">
      <dgm:prSet phldrT="[Text]"/>
      <dgm:spPr>
        <a:solidFill>
          <a:schemeClr val="accent1">
            <a:lumMod val="20000"/>
            <a:lumOff val="80000"/>
          </a:schemeClr>
        </a:solidFill>
      </dgm:spPr>
      <dgm:t>
        <a:bodyPr/>
        <a:lstStyle/>
        <a:p>
          <a:r>
            <a:rPr lang="de-DE" dirty="0">
              <a:solidFill>
                <a:schemeClr val="tx1"/>
              </a:solidFill>
              <a:latin typeface="Verdana" panose="020B0604030504040204" pitchFamily="34" charset="0"/>
              <a:ea typeface="Verdana" panose="020B0604030504040204" pitchFamily="34" charset="0"/>
            </a:rPr>
            <a:t>Geringes Risiko</a:t>
          </a:r>
          <a:endParaRPr lang="de-AT" dirty="0">
            <a:solidFill>
              <a:schemeClr val="tx1"/>
            </a:solidFill>
            <a:latin typeface="Verdana" panose="020B0604030504040204" pitchFamily="34" charset="0"/>
            <a:ea typeface="Verdana" panose="020B0604030504040204" pitchFamily="34" charset="0"/>
          </a:endParaRPr>
        </a:p>
      </dgm:t>
    </dgm:pt>
    <dgm:pt modelId="{C9F7E47C-DB2C-4EFC-9A14-45358FD9EFE5}" type="parTrans" cxnId="{7E8F938A-7712-41EC-ABF6-53FA3E52E5D0}">
      <dgm:prSet/>
      <dgm:spPr/>
      <dgm:t>
        <a:bodyPr/>
        <a:lstStyle/>
        <a:p>
          <a:endParaRPr lang="de-AT"/>
        </a:p>
      </dgm:t>
    </dgm:pt>
    <dgm:pt modelId="{3FF2FF09-C840-4A49-BFB2-CB651BE728A9}" type="sibTrans" cxnId="{7E8F938A-7712-41EC-ABF6-53FA3E52E5D0}">
      <dgm:prSet/>
      <dgm:spPr/>
      <dgm:t>
        <a:bodyPr/>
        <a:lstStyle/>
        <a:p>
          <a:endParaRPr lang="de-AT"/>
        </a:p>
      </dgm:t>
    </dgm:pt>
    <dgm:pt modelId="{7198C844-D93F-4542-9803-6E91DC3ECB86}">
      <dgm:prSet phldrT="[Text]"/>
      <dgm:spPr>
        <a:solidFill>
          <a:srgbClr val="92D050"/>
        </a:solidFill>
      </dgm:spPr>
      <dgm:t>
        <a:bodyPr/>
        <a:lstStyle/>
        <a:p>
          <a:r>
            <a:rPr lang="de-DE" dirty="0">
              <a:latin typeface="Verdana" panose="020B0604030504040204" pitchFamily="34" charset="0"/>
              <a:ea typeface="Verdana" panose="020B0604030504040204" pitchFamily="34" charset="0"/>
            </a:rPr>
            <a:t>Minimales Risiko</a:t>
          </a:r>
          <a:endParaRPr lang="de-AT" dirty="0">
            <a:latin typeface="Verdana" panose="020B0604030504040204" pitchFamily="34" charset="0"/>
            <a:ea typeface="Verdana" panose="020B0604030504040204" pitchFamily="34" charset="0"/>
          </a:endParaRPr>
        </a:p>
      </dgm:t>
    </dgm:pt>
    <dgm:pt modelId="{2E12B431-D71A-4E14-8462-1CF45383DFC1}" type="parTrans" cxnId="{8CDC74F1-E0CC-4571-A481-3C3EA08C3DEA}">
      <dgm:prSet/>
      <dgm:spPr/>
      <dgm:t>
        <a:bodyPr/>
        <a:lstStyle/>
        <a:p>
          <a:endParaRPr lang="de-AT"/>
        </a:p>
      </dgm:t>
    </dgm:pt>
    <dgm:pt modelId="{FA8517BF-3C86-419F-B81B-11673E1A4EA0}" type="sibTrans" cxnId="{8CDC74F1-E0CC-4571-A481-3C3EA08C3DEA}">
      <dgm:prSet/>
      <dgm:spPr/>
      <dgm:t>
        <a:bodyPr/>
        <a:lstStyle/>
        <a:p>
          <a:endParaRPr lang="de-AT"/>
        </a:p>
      </dgm:t>
    </dgm:pt>
    <dgm:pt modelId="{A882292C-D3AB-4436-8370-D6DEFA83D874}" type="pres">
      <dgm:prSet presAssocID="{755DD80F-5F4F-4E8B-93D0-96E6B47CB07C}" presName="Name0" presStyleCnt="0">
        <dgm:presLayoutVars>
          <dgm:dir/>
          <dgm:animLvl val="lvl"/>
          <dgm:resizeHandles val="exact"/>
        </dgm:presLayoutVars>
      </dgm:prSet>
      <dgm:spPr/>
    </dgm:pt>
    <dgm:pt modelId="{E9161AD5-15CB-4AF2-BA8F-F84DCDCF47BA}" type="pres">
      <dgm:prSet presAssocID="{44FB0F53-21DA-43CC-89B3-F20128CF7899}" presName="Name8" presStyleCnt="0"/>
      <dgm:spPr/>
    </dgm:pt>
    <dgm:pt modelId="{A6B2A4B5-A662-4F8D-9EF9-8095144DE0D1}" type="pres">
      <dgm:prSet presAssocID="{44FB0F53-21DA-43CC-89B3-F20128CF7899}" presName="level" presStyleLbl="node1" presStyleIdx="0" presStyleCnt="4">
        <dgm:presLayoutVars>
          <dgm:chMax val="1"/>
          <dgm:bulletEnabled val="1"/>
        </dgm:presLayoutVars>
      </dgm:prSet>
      <dgm:spPr/>
    </dgm:pt>
    <dgm:pt modelId="{7A809B79-6DD1-4DC0-90C5-B44D3D6EFC86}" type="pres">
      <dgm:prSet presAssocID="{44FB0F53-21DA-43CC-89B3-F20128CF7899}" presName="levelTx" presStyleLbl="revTx" presStyleIdx="0" presStyleCnt="0">
        <dgm:presLayoutVars>
          <dgm:chMax val="1"/>
          <dgm:bulletEnabled val="1"/>
        </dgm:presLayoutVars>
      </dgm:prSet>
      <dgm:spPr/>
    </dgm:pt>
    <dgm:pt modelId="{24165908-8F6E-48E4-86C4-08E05B5191B8}" type="pres">
      <dgm:prSet presAssocID="{CA3DD4DB-3850-4D20-B08F-B2FAF2A71037}" presName="Name8" presStyleCnt="0"/>
      <dgm:spPr/>
    </dgm:pt>
    <dgm:pt modelId="{29C1D823-ACE2-4DDC-A69E-7CB7517BEC1E}" type="pres">
      <dgm:prSet presAssocID="{CA3DD4DB-3850-4D20-B08F-B2FAF2A71037}" presName="level" presStyleLbl="node1" presStyleIdx="1" presStyleCnt="4">
        <dgm:presLayoutVars>
          <dgm:chMax val="1"/>
          <dgm:bulletEnabled val="1"/>
        </dgm:presLayoutVars>
      </dgm:prSet>
      <dgm:spPr/>
    </dgm:pt>
    <dgm:pt modelId="{E6B6E6AB-C088-4AF9-9EFF-DA75640E57D5}" type="pres">
      <dgm:prSet presAssocID="{CA3DD4DB-3850-4D20-B08F-B2FAF2A71037}" presName="levelTx" presStyleLbl="revTx" presStyleIdx="0" presStyleCnt="0">
        <dgm:presLayoutVars>
          <dgm:chMax val="1"/>
          <dgm:bulletEnabled val="1"/>
        </dgm:presLayoutVars>
      </dgm:prSet>
      <dgm:spPr/>
    </dgm:pt>
    <dgm:pt modelId="{D790FA9E-AF43-426B-98AF-B0031418E68D}" type="pres">
      <dgm:prSet presAssocID="{4C972373-CCD5-471E-8A83-7369B44C3B72}" presName="Name8" presStyleCnt="0"/>
      <dgm:spPr/>
    </dgm:pt>
    <dgm:pt modelId="{8C8AC3F6-AEA9-4ED0-9C12-6928CA3002F1}" type="pres">
      <dgm:prSet presAssocID="{4C972373-CCD5-471E-8A83-7369B44C3B72}" presName="level" presStyleLbl="node1" presStyleIdx="2" presStyleCnt="4" custScaleX="100194" custLinFactNeighborX="-173" custLinFactNeighborY="-1911">
        <dgm:presLayoutVars>
          <dgm:chMax val="1"/>
          <dgm:bulletEnabled val="1"/>
        </dgm:presLayoutVars>
      </dgm:prSet>
      <dgm:spPr/>
    </dgm:pt>
    <dgm:pt modelId="{539DABC8-C96D-405D-AF46-A95C28F8AF25}" type="pres">
      <dgm:prSet presAssocID="{4C972373-CCD5-471E-8A83-7369B44C3B72}" presName="levelTx" presStyleLbl="revTx" presStyleIdx="0" presStyleCnt="0">
        <dgm:presLayoutVars>
          <dgm:chMax val="1"/>
          <dgm:bulletEnabled val="1"/>
        </dgm:presLayoutVars>
      </dgm:prSet>
      <dgm:spPr/>
    </dgm:pt>
    <dgm:pt modelId="{787428F8-0D54-4B23-999F-37209B653836}" type="pres">
      <dgm:prSet presAssocID="{7198C844-D93F-4542-9803-6E91DC3ECB86}" presName="Name8" presStyleCnt="0"/>
      <dgm:spPr/>
    </dgm:pt>
    <dgm:pt modelId="{4F35B9DB-1671-4DDA-9834-6AF89C02F10B}" type="pres">
      <dgm:prSet presAssocID="{7198C844-D93F-4542-9803-6E91DC3ECB86}" presName="level" presStyleLbl="node1" presStyleIdx="3" presStyleCnt="4" custLinFactNeighborX="-564" custLinFactNeighborY="-1841">
        <dgm:presLayoutVars>
          <dgm:chMax val="1"/>
          <dgm:bulletEnabled val="1"/>
        </dgm:presLayoutVars>
      </dgm:prSet>
      <dgm:spPr/>
    </dgm:pt>
    <dgm:pt modelId="{FDEB9DC0-6950-448E-823B-6ECE6B795DE8}" type="pres">
      <dgm:prSet presAssocID="{7198C844-D93F-4542-9803-6E91DC3ECB86}" presName="levelTx" presStyleLbl="revTx" presStyleIdx="0" presStyleCnt="0">
        <dgm:presLayoutVars>
          <dgm:chMax val="1"/>
          <dgm:bulletEnabled val="1"/>
        </dgm:presLayoutVars>
      </dgm:prSet>
      <dgm:spPr/>
    </dgm:pt>
  </dgm:ptLst>
  <dgm:cxnLst>
    <dgm:cxn modelId="{04A12C1E-70EC-4DBB-BCF7-EE7D8BBB6767}" type="presOf" srcId="{4C972373-CCD5-471E-8A83-7369B44C3B72}" destId="{539DABC8-C96D-405D-AF46-A95C28F8AF25}" srcOrd="1" destOrd="0" presId="urn:microsoft.com/office/officeart/2005/8/layout/pyramid1"/>
    <dgm:cxn modelId="{D41D1426-625F-49F4-A9D8-8F38E9D7ED95}" type="presOf" srcId="{44FB0F53-21DA-43CC-89B3-F20128CF7899}" destId="{A6B2A4B5-A662-4F8D-9EF9-8095144DE0D1}" srcOrd="0" destOrd="0" presId="urn:microsoft.com/office/officeart/2005/8/layout/pyramid1"/>
    <dgm:cxn modelId="{11C6B66B-8B7F-49AF-BDC3-24219BE10DEB}" type="presOf" srcId="{44FB0F53-21DA-43CC-89B3-F20128CF7899}" destId="{7A809B79-6DD1-4DC0-90C5-B44D3D6EFC86}" srcOrd="1" destOrd="0" presId="urn:microsoft.com/office/officeart/2005/8/layout/pyramid1"/>
    <dgm:cxn modelId="{F9701E70-039F-4B7D-B106-F95ACA0AEADE}" srcId="{755DD80F-5F4F-4E8B-93D0-96E6B47CB07C}" destId="{CA3DD4DB-3850-4D20-B08F-B2FAF2A71037}" srcOrd="1" destOrd="0" parTransId="{AE32B7AE-28A1-4630-A88F-1BE1AF5BD0CC}" sibTransId="{F22096CA-3356-446E-AB87-6463ECE510BC}"/>
    <dgm:cxn modelId="{CCA4AC7B-BAC0-4ACE-8A3F-6F15428054AA}" type="presOf" srcId="{CA3DD4DB-3850-4D20-B08F-B2FAF2A71037}" destId="{29C1D823-ACE2-4DDC-A69E-7CB7517BEC1E}" srcOrd="0" destOrd="0" presId="urn:microsoft.com/office/officeart/2005/8/layout/pyramid1"/>
    <dgm:cxn modelId="{7E8F938A-7712-41EC-ABF6-53FA3E52E5D0}" srcId="{755DD80F-5F4F-4E8B-93D0-96E6B47CB07C}" destId="{4C972373-CCD5-471E-8A83-7369B44C3B72}" srcOrd="2" destOrd="0" parTransId="{C9F7E47C-DB2C-4EFC-9A14-45358FD9EFE5}" sibTransId="{3FF2FF09-C840-4A49-BFB2-CB651BE728A9}"/>
    <dgm:cxn modelId="{52AEA98A-0E97-4875-A0D1-ABBAB0FDA92B}" type="presOf" srcId="{7198C844-D93F-4542-9803-6E91DC3ECB86}" destId="{FDEB9DC0-6950-448E-823B-6ECE6B795DE8}" srcOrd="1" destOrd="0" presId="urn:microsoft.com/office/officeart/2005/8/layout/pyramid1"/>
    <dgm:cxn modelId="{E550D6A4-5DE9-49AD-AF87-6F0256CCBF6E}" type="presOf" srcId="{4C972373-CCD5-471E-8A83-7369B44C3B72}" destId="{8C8AC3F6-AEA9-4ED0-9C12-6928CA3002F1}" srcOrd="0" destOrd="0" presId="urn:microsoft.com/office/officeart/2005/8/layout/pyramid1"/>
    <dgm:cxn modelId="{253F08A8-5A2C-4788-B4A6-FC7981C18A46}" type="presOf" srcId="{755DD80F-5F4F-4E8B-93D0-96E6B47CB07C}" destId="{A882292C-D3AB-4436-8370-D6DEFA83D874}" srcOrd="0" destOrd="0" presId="urn:microsoft.com/office/officeart/2005/8/layout/pyramid1"/>
    <dgm:cxn modelId="{CBA346D1-9365-4D4E-A4EE-51A8332536CA}" type="presOf" srcId="{CA3DD4DB-3850-4D20-B08F-B2FAF2A71037}" destId="{E6B6E6AB-C088-4AF9-9EFF-DA75640E57D5}" srcOrd="1" destOrd="0" presId="urn:microsoft.com/office/officeart/2005/8/layout/pyramid1"/>
    <dgm:cxn modelId="{CF8F4DEC-5C84-4F74-81A3-7983603096F1}" srcId="{755DD80F-5F4F-4E8B-93D0-96E6B47CB07C}" destId="{44FB0F53-21DA-43CC-89B3-F20128CF7899}" srcOrd="0" destOrd="0" parTransId="{263FB74E-A0FE-49DE-8F1A-1648E5295DDA}" sibTransId="{0F74A397-74F8-4E78-AD60-3B5A011FD4FD}"/>
    <dgm:cxn modelId="{8CDC74F1-E0CC-4571-A481-3C3EA08C3DEA}" srcId="{755DD80F-5F4F-4E8B-93D0-96E6B47CB07C}" destId="{7198C844-D93F-4542-9803-6E91DC3ECB86}" srcOrd="3" destOrd="0" parTransId="{2E12B431-D71A-4E14-8462-1CF45383DFC1}" sibTransId="{FA8517BF-3C86-419F-B81B-11673E1A4EA0}"/>
    <dgm:cxn modelId="{9D2576FB-C912-4805-8C21-D65617509CD1}" type="presOf" srcId="{7198C844-D93F-4542-9803-6E91DC3ECB86}" destId="{4F35B9DB-1671-4DDA-9834-6AF89C02F10B}" srcOrd="0" destOrd="0" presId="urn:microsoft.com/office/officeart/2005/8/layout/pyramid1"/>
    <dgm:cxn modelId="{619885F3-000F-4B67-B878-98DB294171A2}" type="presParOf" srcId="{A882292C-D3AB-4436-8370-D6DEFA83D874}" destId="{E9161AD5-15CB-4AF2-BA8F-F84DCDCF47BA}" srcOrd="0" destOrd="0" presId="urn:microsoft.com/office/officeart/2005/8/layout/pyramid1"/>
    <dgm:cxn modelId="{225E4A59-65B9-4ADC-AF16-BE63BFD8A565}" type="presParOf" srcId="{E9161AD5-15CB-4AF2-BA8F-F84DCDCF47BA}" destId="{A6B2A4B5-A662-4F8D-9EF9-8095144DE0D1}" srcOrd="0" destOrd="0" presId="urn:microsoft.com/office/officeart/2005/8/layout/pyramid1"/>
    <dgm:cxn modelId="{BE63B59B-DF27-41FC-8A04-26CC2207E602}" type="presParOf" srcId="{E9161AD5-15CB-4AF2-BA8F-F84DCDCF47BA}" destId="{7A809B79-6DD1-4DC0-90C5-B44D3D6EFC86}" srcOrd="1" destOrd="0" presId="urn:microsoft.com/office/officeart/2005/8/layout/pyramid1"/>
    <dgm:cxn modelId="{005081E4-900A-4FE3-B764-68E92D200369}" type="presParOf" srcId="{A882292C-D3AB-4436-8370-D6DEFA83D874}" destId="{24165908-8F6E-48E4-86C4-08E05B5191B8}" srcOrd="1" destOrd="0" presId="urn:microsoft.com/office/officeart/2005/8/layout/pyramid1"/>
    <dgm:cxn modelId="{158224A7-DDDF-48D2-88BC-D3ECF957D20D}" type="presParOf" srcId="{24165908-8F6E-48E4-86C4-08E05B5191B8}" destId="{29C1D823-ACE2-4DDC-A69E-7CB7517BEC1E}" srcOrd="0" destOrd="0" presId="urn:microsoft.com/office/officeart/2005/8/layout/pyramid1"/>
    <dgm:cxn modelId="{1F69E821-468F-4DA9-9991-6204FEDFB68B}" type="presParOf" srcId="{24165908-8F6E-48E4-86C4-08E05B5191B8}" destId="{E6B6E6AB-C088-4AF9-9EFF-DA75640E57D5}" srcOrd="1" destOrd="0" presId="urn:microsoft.com/office/officeart/2005/8/layout/pyramid1"/>
    <dgm:cxn modelId="{359F4E4C-097F-44AE-AB55-97E7A183DB69}" type="presParOf" srcId="{A882292C-D3AB-4436-8370-D6DEFA83D874}" destId="{D790FA9E-AF43-426B-98AF-B0031418E68D}" srcOrd="2" destOrd="0" presId="urn:microsoft.com/office/officeart/2005/8/layout/pyramid1"/>
    <dgm:cxn modelId="{9EC83AB1-36EC-417C-AFDE-4E82B65F2F64}" type="presParOf" srcId="{D790FA9E-AF43-426B-98AF-B0031418E68D}" destId="{8C8AC3F6-AEA9-4ED0-9C12-6928CA3002F1}" srcOrd="0" destOrd="0" presId="urn:microsoft.com/office/officeart/2005/8/layout/pyramid1"/>
    <dgm:cxn modelId="{B80AEF3C-24E7-48E0-8F3E-925B99564CA2}" type="presParOf" srcId="{D790FA9E-AF43-426B-98AF-B0031418E68D}" destId="{539DABC8-C96D-405D-AF46-A95C28F8AF25}" srcOrd="1" destOrd="0" presId="urn:microsoft.com/office/officeart/2005/8/layout/pyramid1"/>
    <dgm:cxn modelId="{437A3874-6917-42A2-ABA0-D344BF1F50E5}" type="presParOf" srcId="{A882292C-D3AB-4436-8370-D6DEFA83D874}" destId="{787428F8-0D54-4B23-999F-37209B653836}" srcOrd="3" destOrd="0" presId="urn:microsoft.com/office/officeart/2005/8/layout/pyramid1"/>
    <dgm:cxn modelId="{11E8043F-EE22-469B-9A60-F60FA85E5566}" type="presParOf" srcId="{787428F8-0D54-4B23-999F-37209B653836}" destId="{4F35B9DB-1671-4DDA-9834-6AF89C02F10B}" srcOrd="0" destOrd="0" presId="urn:microsoft.com/office/officeart/2005/8/layout/pyramid1"/>
    <dgm:cxn modelId="{F90AC45B-BD2E-491C-8F83-291EA5BBCABB}" type="presParOf" srcId="{787428F8-0D54-4B23-999F-37209B653836}" destId="{FDEB9DC0-6950-448E-823B-6ECE6B795DE8}"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B2A4B5-A662-4F8D-9EF9-8095144DE0D1}">
      <dsp:nvSpPr>
        <dsp:cNvPr id="0" name=""/>
        <dsp:cNvSpPr/>
      </dsp:nvSpPr>
      <dsp:spPr>
        <a:xfrm>
          <a:off x="1529140" y="0"/>
          <a:ext cx="1019426" cy="1110784"/>
        </a:xfrm>
        <a:prstGeom prst="trapezoid">
          <a:avLst>
            <a:gd name="adj" fmla="val 50000"/>
          </a:avLst>
        </a:prstGeom>
        <a:solidFill>
          <a:srgbClr val="FF0000"/>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endParaRPr lang="de-DE" sz="1200" kern="1200" dirty="0"/>
        </a:p>
        <a:p>
          <a:pPr marL="0" lvl="0" indent="0" algn="ctr" defTabSz="533400">
            <a:lnSpc>
              <a:spcPct val="90000"/>
            </a:lnSpc>
            <a:spcBef>
              <a:spcPct val="0"/>
            </a:spcBef>
            <a:spcAft>
              <a:spcPct val="35000"/>
            </a:spcAft>
            <a:buNone/>
          </a:pPr>
          <a:endParaRPr lang="de-DE" sz="1200" kern="1200" dirty="0"/>
        </a:p>
        <a:p>
          <a:pPr marL="0" lvl="0" indent="0" algn="ctr" defTabSz="533400">
            <a:lnSpc>
              <a:spcPct val="90000"/>
            </a:lnSpc>
            <a:spcBef>
              <a:spcPct val="0"/>
            </a:spcBef>
            <a:spcAft>
              <a:spcPct val="35000"/>
            </a:spcAft>
            <a:buNone/>
          </a:pPr>
          <a:endParaRPr lang="de-DE" sz="1200" kern="1200" dirty="0"/>
        </a:p>
        <a:p>
          <a:pPr marL="0" lvl="0" indent="0" algn="ctr" defTabSz="533400">
            <a:lnSpc>
              <a:spcPct val="90000"/>
            </a:lnSpc>
            <a:spcBef>
              <a:spcPct val="0"/>
            </a:spcBef>
            <a:spcAft>
              <a:spcPct val="35000"/>
            </a:spcAft>
            <a:buNone/>
          </a:pPr>
          <a:r>
            <a:rPr lang="de-DE" sz="1200" kern="1200" dirty="0">
              <a:latin typeface="Verdana" panose="020B0604030504040204" pitchFamily="34" charset="0"/>
              <a:ea typeface="Verdana" panose="020B0604030504040204" pitchFamily="34" charset="0"/>
            </a:rPr>
            <a:t>In-akzeptabel</a:t>
          </a:r>
          <a:endParaRPr lang="de-AT" sz="1200" kern="1200" dirty="0">
            <a:latin typeface="Verdana" panose="020B0604030504040204" pitchFamily="34" charset="0"/>
            <a:ea typeface="Verdana" panose="020B0604030504040204" pitchFamily="34" charset="0"/>
          </a:endParaRPr>
        </a:p>
      </dsp:txBody>
      <dsp:txXfrm>
        <a:off x="1529140" y="0"/>
        <a:ext cx="1019426" cy="1110784"/>
      </dsp:txXfrm>
    </dsp:sp>
    <dsp:sp modelId="{29C1D823-ACE2-4DDC-A69E-7CB7517BEC1E}">
      <dsp:nvSpPr>
        <dsp:cNvPr id="0" name=""/>
        <dsp:cNvSpPr/>
      </dsp:nvSpPr>
      <dsp:spPr>
        <a:xfrm>
          <a:off x="1019426" y="1110784"/>
          <a:ext cx="2038853" cy="1110784"/>
        </a:xfrm>
        <a:prstGeom prst="trapezoid">
          <a:avLst>
            <a:gd name="adj" fmla="val 45888"/>
          </a:avLst>
        </a:prstGeom>
        <a:solidFill>
          <a:srgbClr val="FFC000"/>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de-DE" sz="1200" kern="1200" dirty="0">
              <a:latin typeface="Verdana" panose="020B0604030504040204" pitchFamily="34" charset="0"/>
              <a:ea typeface="Verdana" panose="020B0604030504040204" pitchFamily="34" charset="0"/>
            </a:rPr>
            <a:t>Hohes Risiko</a:t>
          </a:r>
          <a:endParaRPr lang="de-AT" sz="1200" kern="1200" dirty="0">
            <a:latin typeface="Verdana" panose="020B0604030504040204" pitchFamily="34" charset="0"/>
            <a:ea typeface="Verdana" panose="020B0604030504040204" pitchFamily="34" charset="0"/>
          </a:endParaRPr>
        </a:p>
      </dsp:txBody>
      <dsp:txXfrm>
        <a:off x="1376226" y="1110784"/>
        <a:ext cx="1325254" cy="1110784"/>
      </dsp:txXfrm>
    </dsp:sp>
    <dsp:sp modelId="{8C8AC3F6-AEA9-4ED0-9C12-6928CA3002F1}">
      <dsp:nvSpPr>
        <dsp:cNvPr id="0" name=""/>
        <dsp:cNvSpPr/>
      </dsp:nvSpPr>
      <dsp:spPr>
        <a:xfrm>
          <a:off x="501456" y="2200341"/>
          <a:ext cx="3064213" cy="1110784"/>
        </a:xfrm>
        <a:prstGeom prst="trapezoid">
          <a:avLst>
            <a:gd name="adj" fmla="val 45888"/>
          </a:avLst>
        </a:prstGeom>
        <a:solidFill>
          <a:schemeClr val="accent1">
            <a:lumMod val="20000"/>
            <a:lumOff val="8000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de-DE" sz="1200" kern="1200" dirty="0">
              <a:solidFill>
                <a:schemeClr val="tx1"/>
              </a:solidFill>
              <a:latin typeface="Verdana" panose="020B0604030504040204" pitchFamily="34" charset="0"/>
              <a:ea typeface="Verdana" panose="020B0604030504040204" pitchFamily="34" charset="0"/>
            </a:rPr>
            <a:t>Geringes Risiko</a:t>
          </a:r>
          <a:endParaRPr lang="de-AT" sz="1200" kern="1200" dirty="0">
            <a:solidFill>
              <a:schemeClr val="tx1"/>
            </a:solidFill>
            <a:latin typeface="Verdana" panose="020B0604030504040204" pitchFamily="34" charset="0"/>
            <a:ea typeface="Verdana" panose="020B0604030504040204" pitchFamily="34" charset="0"/>
          </a:endParaRPr>
        </a:p>
      </dsp:txBody>
      <dsp:txXfrm>
        <a:off x="1037693" y="2200341"/>
        <a:ext cx="1991738" cy="1110784"/>
      </dsp:txXfrm>
    </dsp:sp>
    <dsp:sp modelId="{4F35B9DB-1671-4DDA-9834-6AF89C02F10B}">
      <dsp:nvSpPr>
        <dsp:cNvPr id="0" name=""/>
        <dsp:cNvSpPr/>
      </dsp:nvSpPr>
      <dsp:spPr>
        <a:xfrm>
          <a:off x="0" y="3311903"/>
          <a:ext cx="4077707" cy="1110784"/>
        </a:xfrm>
        <a:prstGeom prst="trapezoid">
          <a:avLst>
            <a:gd name="adj" fmla="val 45888"/>
          </a:avLst>
        </a:prstGeom>
        <a:solidFill>
          <a:srgbClr val="92D050"/>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de-DE" sz="1200" kern="1200" dirty="0">
              <a:latin typeface="Verdana" panose="020B0604030504040204" pitchFamily="34" charset="0"/>
              <a:ea typeface="Verdana" panose="020B0604030504040204" pitchFamily="34" charset="0"/>
            </a:rPr>
            <a:t>Minimales Risiko</a:t>
          </a:r>
          <a:endParaRPr lang="de-AT" sz="1200" kern="1200" dirty="0">
            <a:latin typeface="Verdana" panose="020B0604030504040204" pitchFamily="34" charset="0"/>
            <a:ea typeface="Verdana" panose="020B0604030504040204" pitchFamily="34" charset="0"/>
          </a:endParaRPr>
        </a:p>
      </dsp:txBody>
      <dsp:txXfrm>
        <a:off x="713598" y="3311903"/>
        <a:ext cx="2650509" cy="1110784"/>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678" cy="496507"/>
          </a:xfrm>
          <a:prstGeom prst="rect">
            <a:avLst/>
          </a:prstGeom>
        </p:spPr>
        <p:txBody>
          <a:bodyPr vert="horz" lIns="88349" tIns="44175" rIns="88349" bIns="44175" rtlCol="0"/>
          <a:lstStyle>
            <a:lvl1pPr algn="l">
              <a:defRPr sz="1200"/>
            </a:lvl1pPr>
          </a:lstStyle>
          <a:p>
            <a:endParaRPr lang="en-US"/>
          </a:p>
        </p:txBody>
      </p:sp>
      <p:sp>
        <p:nvSpPr>
          <p:cNvPr id="3" name="Date Placeholder 2"/>
          <p:cNvSpPr>
            <a:spLocks noGrp="1"/>
          </p:cNvSpPr>
          <p:nvPr>
            <p:ph type="dt" sz="quarter" idx="1"/>
          </p:nvPr>
        </p:nvSpPr>
        <p:spPr>
          <a:xfrm>
            <a:off x="3856589" y="0"/>
            <a:ext cx="2950678" cy="496507"/>
          </a:xfrm>
          <a:prstGeom prst="rect">
            <a:avLst/>
          </a:prstGeom>
        </p:spPr>
        <p:txBody>
          <a:bodyPr vert="horz" lIns="88349" tIns="44175" rIns="88349" bIns="44175" rtlCol="0"/>
          <a:lstStyle>
            <a:lvl1pPr algn="r">
              <a:defRPr sz="1200"/>
            </a:lvl1pPr>
          </a:lstStyle>
          <a:p>
            <a:fld id="{13995AAF-CAD3-483B-AC24-C8C7C61017DB}" type="datetimeFigureOut">
              <a:rPr lang="en-US" smtClean="0"/>
              <a:t>3/31/2025</a:t>
            </a:fld>
            <a:endParaRPr lang="en-US"/>
          </a:p>
        </p:txBody>
      </p:sp>
      <p:sp>
        <p:nvSpPr>
          <p:cNvPr id="4" name="Footer Placeholder 3"/>
          <p:cNvSpPr>
            <a:spLocks noGrp="1"/>
          </p:cNvSpPr>
          <p:nvPr>
            <p:ph type="ftr" sz="quarter" idx="2"/>
          </p:nvPr>
        </p:nvSpPr>
        <p:spPr>
          <a:xfrm>
            <a:off x="0" y="9442876"/>
            <a:ext cx="2950678" cy="496507"/>
          </a:xfrm>
          <a:prstGeom prst="rect">
            <a:avLst/>
          </a:prstGeom>
        </p:spPr>
        <p:txBody>
          <a:bodyPr vert="horz" lIns="88349" tIns="44175" rIns="88349" bIns="44175" rtlCol="0" anchor="b"/>
          <a:lstStyle>
            <a:lvl1pPr algn="l">
              <a:defRPr sz="1200"/>
            </a:lvl1pPr>
          </a:lstStyle>
          <a:p>
            <a:endParaRPr lang="en-US"/>
          </a:p>
        </p:txBody>
      </p:sp>
      <p:sp>
        <p:nvSpPr>
          <p:cNvPr id="5" name="Slide Number Placeholder 4"/>
          <p:cNvSpPr>
            <a:spLocks noGrp="1"/>
          </p:cNvSpPr>
          <p:nvPr>
            <p:ph type="sldNum" sz="quarter" idx="3"/>
          </p:nvPr>
        </p:nvSpPr>
        <p:spPr>
          <a:xfrm>
            <a:off x="3856589" y="9442876"/>
            <a:ext cx="2950678" cy="496507"/>
          </a:xfrm>
          <a:prstGeom prst="rect">
            <a:avLst/>
          </a:prstGeom>
        </p:spPr>
        <p:txBody>
          <a:bodyPr vert="horz" lIns="88349" tIns="44175" rIns="88349" bIns="44175" rtlCol="0" anchor="b"/>
          <a:lstStyle>
            <a:lvl1pPr algn="r">
              <a:defRPr sz="1200"/>
            </a:lvl1pPr>
          </a:lstStyle>
          <a:p>
            <a:fld id="{F0C59CD9-3572-4F16-973E-435EBC527E72}" type="slidenum">
              <a:rPr lang="en-US" smtClean="0"/>
              <a:t>‹#›</a:t>
            </a:fld>
            <a:endParaRPr lang="en-US"/>
          </a:p>
        </p:txBody>
      </p:sp>
    </p:spTree>
    <p:extLst>
      <p:ext uri="{BB962C8B-B14F-4D97-AF65-F5344CB8AC3E}">
        <p14:creationId xmlns:p14="http://schemas.microsoft.com/office/powerpoint/2010/main" val="18677384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1"/>
            <a:ext cx="2950474" cy="497046"/>
          </a:xfrm>
          <a:prstGeom prst="rect">
            <a:avLst/>
          </a:prstGeom>
        </p:spPr>
        <p:txBody>
          <a:bodyPr vert="horz" lIns="92148" tIns="46074" rIns="92148" bIns="46074" rtlCol="0"/>
          <a:lstStyle>
            <a:lvl1pPr algn="l">
              <a:defRPr sz="1300"/>
            </a:lvl1pPr>
          </a:lstStyle>
          <a:p>
            <a:endParaRPr lang="de-AT"/>
          </a:p>
        </p:txBody>
      </p:sp>
      <p:sp>
        <p:nvSpPr>
          <p:cNvPr id="3" name="Datumsplatzhalter 2"/>
          <p:cNvSpPr>
            <a:spLocks noGrp="1"/>
          </p:cNvSpPr>
          <p:nvPr>
            <p:ph type="dt" idx="1"/>
          </p:nvPr>
        </p:nvSpPr>
        <p:spPr>
          <a:xfrm>
            <a:off x="3856738" y="1"/>
            <a:ext cx="2950474" cy="497046"/>
          </a:xfrm>
          <a:prstGeom prst="rect">
            <a:avLst/>
          </a:prstGeom>
        </p:spPr>
        <p:txBody>
          <a:bodyPr vert="horz" lIns="92148" tIns="46074" rIns="92148" bIns="46074" rtlCol="0"/>
          <a:lstStyle>
            <a:lvl1pPr algn="r">
              <a:defRPr sz="1300"/>
            </a:lvl1pPr>
          </a:lstStyle>
          <a:p>
            <a:fld id="{67A030E3-3E0B-4521-88B4-8DC51F62562F}" type="datetimeFigureOut">
              <a:rPr lang="de-AT" smtClean="0"/>
              <a:pPr/>
              <a:t>31.03.2025</a:t>
            </a:fld>
            <a:endParaRPr lang="de-AT"/>
          </a:p>
        </p:txBody>
      </p:sp>
      <p:sp>
        <p:nvSpPr>
          <p:cNvPr id="4" name="Folienbildplatzhalt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2148" tIns="46074" rIns="92148" bIns="46074" rtlCol="0" anchor="ctr"/>
          <a:lstStyle/>
          <a:p>
            <a:endParaRPr lang="de-AT"/>
          </a:p>
        </p:txBody>
      </p:sp>
      <p:sp>
        <p:nvSpPr>
          <p:cNvPr id="5" name="Notizenplatzhalter 4"/>
          <p:cNvSpPr>
            <a:spLocks noGrp="1"/>
          </p:cNvSpPr>
          <p:nvPr>
            <p:ph type="body" sz="quarter" idx="3"/>
          </p:nvPr>
        </p:nvSpPr>
        <p:spPr>
          <a:xfrm>
            <a:off x="680880" y="4721940"/>
            <a:ext cx="5447030" cy="4473416"/>
          </a:xfrm>
          <a:prstGeom prst="rect">
            <a:avLst/>
          </a:prstGeom>
        </p:spPr>
        <p:txBody>
          <a:bodyPr vert="horz" lIns="92148" tIns="46074" rIns="92148" bIns="46074"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2" y="9442154"/>
            <a:ext cx="2950474" cy="497046"/>
          </a:xfrm>
          <a:prstGeom prst="rect">
            <a:avLst/>
          </a:prstGeom>
        </p:spPr>
        <p:txBody>
          <a:bodyPr vert="horz" lIns="92148" tIns="46074" rIns="92148" bIns="46074" rtlCol="0" anchor="b"/>
          <a:lstStyle>
            <a:lvl1pPr algn="l">
              <a:defRPr sz="1300"/>
            </a:lvl1pPr>
          </a:lstStyle>
          <a:p>
            <a:endParaRPr lang="de-AT"/>
          </a:p>
        </p:txBody>
      </p:sp>
      <p:sp>
        <p:nvSpPr>
          <p:cNvPr id="7" name="Foliennummernplatzhalter 6"/>
          <p:cNvSpPr>
            <a:spLocks noGrp="1"/>
          </p:cNvSpPr>
          <p:nvPr>
            <p:ph type="sldNum" sz="quarter" idx="5"/>
          </p:nvPr>
        </p:nvSpPr>
        <p:spPr>
          <a:xfrm>
            <a:off x="3856738" y="9442154"/>
            <a:ext cx="2950474" cy="497046"/>
          </a:xfrm>
          <a:prstGeom prst="rect">
            <a:avLst/>
          </a:prstGeom>
        </p:spPr>
        <p:txBody>
          <a:bodyPr vert="horz" lIns="92148" tIns="46074" rIns="92148" bIns="46074" rtlCol="0" anchor="b"/>
          <a:lstStyle>
            <a:lvl1pPr algn="r">
              <a:defRPr sz="1300"/>
            </a:lvl1pPr>
          </a:lstStyle>
          <a:p>
            <a:fld id="{62051EC7-84BF-4034-A1BB-FC6D1AE90B7D}" type="slidenum">
              <a:rPr lang="de-AT" smtClean="0"/>
              <a:pPr/>
              <a:t>‹#›</a:t>
            </a:fld>
            <a:endParaRPr lang="de-AT"/>
          </a:p>
        </p:txBody>
      </p:sp>
    </p:spTree>
    <p:extLst>
      <p:ext uri="{BB962C8B-B14F-4D97-AF65-F5344CB8AC3E}">
        <p14:creationId xmlns:p14="http://schemas.microsoft.com/office/powerpoint/2010/main" val="2020919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a:p>
        </p:txBody>
      </p:sp>
      <p:sp>
        <p:nvSpPr>
          <p:cNvPr id="4" name="Slide Number Placeholder 3"/>
          <p:cNvSpPr>
            <a:spLocks noGrp="1"/>
          </p:cNvSpPr>
          <p:nvPr>
            <p:ph type="sldNum" sz="quarter" idx="10"/>
          </p:nvPr>
        </p:nvSpPr>
        <p:spPr/>
        <p:txBody>
          <a:bodyPr/>
          <a:lstStyle/>
          <a:p>
            <a:fld id="{62051EC7-84BF-4034-A1BB-FC6D1AE90B7D}" type="slidenum">
              <a:rPr lang="de-AT" smtClean="0"/>
              <a:pPr/>
              <a:t>3</a:t>
            </a:fld>
            <a:endParaRPr lang="de-AT"/>
          </a:p>
        </p:txBody>
      </p:sp>
    </p:spTree>
    <p:extLst>
      <p:ext uri="{BB962C8B-B14F-4D97-AF65-F5344CB8AC3E}">
        <p14:creationId xmlns:p14="http://schemas.microsoft.com/office/powerpoint/2010/main" val="1986606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5"/>
          </p:nvPr>
        </p:nvSpPr>
        <p:spPr/>
        <p:txBody>
          <a:bodyPr/>
          <a:lstStyle/>
          <a:p>
            <a:pPr>
              <a:defRPr/>
            </a:pPr>
            <a:fld id="{4C6136CB-B1CC-7E45-9609-4F6D66694FFE}" type="slidenum">
              <a:rPr lang="de-DE" smtClean="0"/>
              <a:pPr>
                <a:defRPr/>
              </a:pPr>
              <a:t>14</a:t>
            </a:fld>
            <a:endParaRPr lang="de-DE"/>
          </a:p>
        </p:txBody>
      </p:sp>
    </p:spTree>
    <p:extLst>
      <p:ext uri="{BB962C8B-B14F-4D97-AF65-F5344CB8AC3E}">
        <p14:creationId xmlns:p14="http://schemas.microsoft.com/office/powerpoint/2010/main" val="2858319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5"/>
          </p:nvPr>
        </p:nvSpPr>
        <p:spPr/>
        <p:txBody>
          <a:bodyPr/>
          <a:lstStyle/>
          <a:p>
            <a:pPr>
              <a:defRPr/>
            </a:pPr>
            <a:fld id="{4C6136CB-B1CC-7E45-9609-4F6D66694FFE}" type="slidenum">
              <a:rPr lang="de-DE" smtClean="0"/>
              <a:pPr>
                <a:defRPr/>
              </a:pPr>
              <a:t>15</a:t>
            </a:fld>
            <a:endParaRPr lang="de-DE"/>
          </a:p>
        </p:txBody>
      </p:sp>
    </p:spTree>
    <p:extLst>
      <p:ext uri="{BB962C8B-B14F-4D97-AF65-F5344CB8AC3E}">
        <p14:creationId xmlns:p14="http://schemas.microsoft.com/office/powerpoint/2010/main" val="42703583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a:p>
        </p:txBody>
      </p:sp>
      <p:sp>
        <p:nvSpPr>
          <p:cNvPr id="4" name="Slide Number Placeholder 3"/>
          <p:cNvSpPr>
            <a:spLocks noGrp="1"/>
          </p:cNvSpPr>
          <p:nvPr>
            <p:ph type="sldNum" sz="quarter" idx="10"/>
          </p:nvPr>
        </p:nvSpPr>
        <p:spPr/>
        <p:txBody>
          <a:bodyPr/>
          <a:lstStyle/>
          <a:p>
            <a:fld id="{62051EC7-84BF-4034-A1BB-FC6D1AE90B7D}" type="slidenum">
              <a:rPr lang="de-AT" smtClean="0"/>
              <a:pPr/>
              <a:t>16</a:t>
            </a:fld>
            <a:endParaRPr lang="de-AT"/>
          </a:p>
        </p:txBody>
      </p:sp>
    </p:spTree>
    <p:extLst>
      <p:ext uri="{BB962C8B-B14F-4D97-AF65-F5344CB8AC3E}">
        <p14:creationId xmlns:p14="http://schemas.microsoft.com/office/powerpoint/2010/main" val="14216810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a:p>
        </p:txBody>
      </p:sp>
      <p:sp>
        <p:nvSpPr>
          <p:cNvPr id="4" name="Slide Number Placeholder 3"/>
          <p:cNvSpPr>
            <a:spLocks noGrp="1"/>
          </p:cNvSpPr>
          <p:nvPr>
            <p:ph type="sldNum" sz="quarter" idx="10"/>
          </p:nvPr>
        </p:nvSpPr>
        <p:spPr/>
        <p:txBody>
          <a:bodyPr/>
          <a:lstStyle/>
          <a:p>
            <a:fld id="{62051EC7-84BF-4034-A1BB-FC6D1AE90B7D}" type="slidenum">
              <a:rPr lang="de-AT" smtClean="0"/>
              <a:pPr/>
              <a:t>17</a:t>
            </a:fld>
            <a:endParaRPr lang="de-AT"/>
          </a:p>
        </p:txBody>
      </p:sp>
    </p:spTree>
    <p:extLst>
      <p:ext uri="{BB962C8B-B14F-4D97-AF65-F5344CB8AC3E}">
        <p14:creationId xmlns:p14="http://schemas.microsoft.com/office/powerpoint/2010/main" val="1887354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de-AT" dirty="0"/>
              <a:t>KI-Gesetz: derzeit wird im Europäischen Parlament über den Vorschlag verhandelt. Derzeit werden versicherungsbezogene Aktivitäten nicht zu den sog risikoreichen KI-Anwendungen gezahlt. Das sah ursprünglich anders aus. Wenn es dabei bleibt, wird es sich bei versicherungsbezogenen Aktivitäten also um KI-Systeme mit sog begrenztem Risiko handeln. </a:t>
            </a:r>
          </a:p>
          <a:p>
            <a:endParaRPr lang="de-AT" dirty="0"/>
          </a:p>
          <a:p>
            <a:r>
              <a:rPr lang="de-AT" dirty="0"/>
              <a:t>RICHTLINIE DES EUROPÄISCHEN PARLAMENTS UND DES RATES zur Anpassung der Vorschriften über außervertragliche zivilrechtliche Haftung an künstliche Intelligenz (Richtlinie über KI-Haftung): </a:t>
            </a:r>
            <a:r>
              <a:rPr lang="de-AT" b="0" i="0" dirty="0">
                <a:solidFill>
                  <a:srgbClr val="000000"/>
                </a:solidFill>
                <a:effectLst/>
                <a:latin typeface="PwC Helvetica Neue"/>
              </a:rPr>
              <a:t>Die KI-Haftungsrichtlinie soll das nationale Recht zur verschuldensabhängigen Haftung in den einzelnen EU-Mitgliedstaaten ergänzen, da die derzeit bestehenden nationalen Haftungsvorschriften nicht für Schadenersatzansprüche aus KI-Anwendungen ausgelegt sind. Bei verschuldensabhängigen Haftungsansprüchen muss der Geschädigte seine Ansprüche beweisen (insb. Verschulden des Schädigers, Kausalzusammenhang, etc.).</a:t>
            </a:r>
            <a:br>
              <a:rPr lang="de-AT" dirty="0"/>
            </a:br>
            <a:br>
              <a:rPr lang="de-AT" dirty="0"/>
            </a:br>
            <a:r>
              <a:rPr lang="de-AT" b="0" i="0" dirty="0">
                <a:solidFill>
                  <a:srgbClr val="000000"/>
                </a:solidFill>
                <a:effectLst/>
                <a:latin typeface="PwC Helvetica Neue"/>
              </a:rPr>
              <a:t>Bei Beteiligung einer KI kann es für den Geschädigten aber mitunter schwierig sein, seinen Beweispflichten nachzukommen. Die KI-Haftungsrichtlinie fokussiert sich daher auf Erleichterungen bei Beweisproblemen in Bezug auf Schäden, die durch KI verursacht werden. Nach den neuen Bestimmungen soll den Geschädigten die Beweisführung durch die Festlegung von Vermutungsregeln erleichtert werden.</a:t>
            </a:r>
            <a:br>
              <a:rPr lang="de-AT" dirty="0"/>
            </a:br>
            <a:endParaRPr lang="de-AT" dirty="0"/>
          </a:p>
          <a:p>
            <a:r>
              <a:rPr lang="de-AT" dirty="0"/>
              <a:t>Im Europäischen Parlament gab es mehrere Diskussionsrunden; mehr als 750 gewünschte Änderungen wurden eingereicht und das Ziel besteht, bis Ende 2023 einen fertigen Verordnungstext zu haben. </a:t>
            </a:r>
          </a:p>
          <a:p>
            <a:endParaRPr lang="de-AT" dirty="0"/>
          </a:p>
        </p:txBody>
      </p:sp>
      <p:sp>
        <p:nvSpPr>
          <p:cNvPr id="4" name="Slide Number Placeholder 3"/>
          <p:cNvSpPr>
            <a:spLocks noGrp="1"/>
          </p:cNvSpPr>
          <p:nvPr>
            <p:ph type="sldNum" sz="quarter" idx="5"/>
          </p:nvPr>
        </p:nvSpPr>
        <p:spPr/>
        <p:txBody>
          <a:bodyPr/>
          <a:lstStyle/>
          <a:p>
            <a:pPr>
              <a:defRPr/>
            </a:pPr>
            <a:fld id="{4C6136CB-B1CC-7E45-9609-4F6D66694FFE}" type="slidenum">
              <a:rPr lang="de-DE" smtClean="0"/>
              <a:pPr>
                <a:defRPr/>
              </a:pPr>
              <a:t>5</a:t>
            </a:fld>
            <a:endParaRPr lang="de-DE"/>
          </a:p>
        </p:txBody>
      </p:sp>
    </p:spTree>
    <p:extLst>
      <p:ext uri="{BB962C8B-B14F-4D97-AF65-F5344CB8AC3E}">
        <p14:creationId xmlns:p14="http://schemas.microsoft.com/office/powerpoint/2010/main" val="3371054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de-AT" dirty="0"/>
              <a:t>KI-Gesetz: derzeit wird im Europäischen Parlament über den Vorschlag verhandelt. Derzeit werden versicherungsbezogene Aktivitäten nicht zu den sog risikoreichen KI-Anwendungen gezahlt. Das sah ursprünglich anders aus. Wenn es dabei bleibt, wird es sich bei versicherungsbezogenen Aktivitäten also um KI-Systeme mit sog begrenztem Risiko handeln. </a:t>
            </a:r>
          </a:p>
          <a:p>
            <a:endParaRPr lang="de-AT" dirty="0"/>
          </a:p>
          <a:p>
            <a:r>
              <a:rPr lang="de-AT" dirty="0"/>
              <a:t>RICHTLINIE DES EUROPÄISCHEN PARLAMENTS UND DES RATES zur Anpassung der Vorschriften über außervertragliche zivilrechtliche Haftung an künstliche Intelligenz (Richtlinie über KI-Haftung): </a:t>
            </a:r>
            <a:r>
              <a:rPr lang="de-AT" b="0" i="0" dirty="0">
                <a:solidFill>
                  <a:srgbClr val="000000"/>
                </a:solidFill>
                <a:effectLst/>
                <a:latin typeface="PwC Helvetica Neue"/>
              </a:rPr>
              <a:t>Die KI-Haftungsrichtlinie soll das nationale Recht zur verschuldensabhängigen Haftung in den einzelnen EU-Mitgliedstaaten ergänzen, da die derzeit bestehenden nationalen Haftungsvorschriften nicht für Schadenersatzansprüche aus KI-Anwendungen ausgelegt sind. Bei verschuldensabhängigen Haftungsansprüchen muss der Geschädigte seine Ansprüche beweisen (insb. Verschulden des Schädigers, Kausalzusammenhang, etc.).</a:t>
            </a:r>
            <a:br>
              <a:rPr lang="de-AT" dirty="0"/>
            </a:br>
            <a:br>
              <a:rPr lang="de-AT" dirty="0"/>
            </a:br>
            <a:r>
              <a:rPr lang="de-AT" b="0" i="0" dirty="0">
                <a:solidFill>
                  <a:srgbClr val="000000"/>
                </a:solidFill>
                <a:effectLst/>
                <a:latin typeface="PwC Helvetica Neue"/>
              </a:rPr>
              <a:t>Bei Beteiligung einer KI kann es für den Geschädigten aber mitunter schwierig sein, seinen Beweispflichten nachzukommen. Die KI-Haftungsrichtlinie fokussiert sich daher auf Erleichterungen bei Beweisproblemen in Bezug auf Schäden, die durch KI verursacht werden. Nach den neuen Bestimmungen soll den Geschädigten die Beweisführung durch die Festlegung von Vermutungsregeln erleichtert werden.</a:t>
            </a:r>
            <a:br>
              <a:rPr lang="de-AT" dirty="0"/>
            </a:br>
            <a:endParaRPr lang="de-AT" dirty="0"/>
          </a:p>
          <a:p>
            <a:r>
              <a:rPr lang="de-AT" dirty="0"/>
              <a:t>Im Europäischen Parlament gab es mehrere Diskussionsrunden; mehr als 750 gewünschte Änderungen wurden eingereicht und das Ziel besteht, bis Ende 2023 einen fertigen Verordnungstext zu haben. </a:t>
            </a:r>
          </a:p>
          <a:p>
            <a:endParaRPr lang="de-AT" dirty="0"/>
          </a:p>
        </p:txBody>
      </p:sp>
      <p:sp>
        <p:nvSpPr>
          <p:cNvPr id="4" name="Slide Number Placeholder 3"/>
          <p:cNvSpPr>
            <a:spLocks noGrp="1"/>
          </p:cNvSpPr>
          <p:nvPr>
            <p:ph type="sldNum" sz="quarter" idx="5"/>
          </p:nvPr>
        </p:nvSpPr>
        <p:spPr/>
        <p:txBody>
          <a:bodyPr/>
          <a:lstStyle/>
          <a:p>
            <a:pPr>
              <a:defRPr/>
            </a:pPr>
            <a:fld id="{4C6136CB-B1CC-7E45-9609-4F6D66694FFE}" type="slidenum">
              <a:rPr lang="de-DE" smtClean="0"/>
              <a:pPr>
                <a:defRPr/>
              </a:pPr>
              <a:t>7</a:t>
            </a:fld>
            <a:endParaRPr lang="de-DE"/>
          </a:p>
        </p:txBody>
      </p:sp>
    </p:spTree>
    <p:extLst>
      <p:ext uri="{BB962C8B-B14F-4D97-AF65-F5344CB8AC3E}">
        <p14:creationId xmlns:p14="http://schemas.microsoft.com/office/powerpoint/2010/main" val="1407224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AT" b="0" i="0" dirty="0">
                <a:solidFill>
                  <a:srgbClr val="0F1C44"/>
                </a:solidFill>
                <a:effectLst/>
                <a:latin typeface="Gilroy-Regular"/>
              </a:rPr>
              <a:t>VERBOTE:  </a:t>
            </a:r>
          </a:p>
          <a:p>
            <a:endParaRPr lang="de-AT" b="0" i="0" dirty="0">
              <a:solidFill>
                <a:srgbClr val="0F1C44"/>
              </a:solidFill>
              <a:effectLst/>
              <a:latin typeface="Gilroy-Regular"/>
            </a:endParaRPr>
          </a:p>
          <a:p>
            <a:r>
              <a:rPr lang="de-AT" b="1" i="0" dirty="0">
                <a:solidFill>
                  <a:srgbClr val="0F1C44"/>
                </a:solidFill>
                <a:effectLst/>
                <a:latin typeface="Gilroy-Regular"/>
              </a:rPr>
              <a:t>nicht wahrnehmbare Manipulation </a:t>
            </a:r>
            <a:r>
              <a:rPr lang="de-AT" b="0" i="0" dirty="0">
                <a:solidFill>
                  <a:srgbClr val="0F1C44"/>
                </a:solidFill>
                <a:effectLst/>
                <a:latin typeface="Gilroy-Regular"/>
              </a:rPr>
              <a:t>menschlichen Verhaltens, </a:t>
            </a:r>
          </a:p>
          <a:p>
            <a:r>
              <a:rPr lang="de-AT" b="1" i="0" dirty="0">
                <a:solidFill>
                  <a:srgbClr val="0F1C44"/>
                </a:solidFill>
                <a:effectLst/>
                <a:latin typeface="Gilroy-Regular"/>
              </a:rPr>
              <a:t>Ausnutzung von Schwächen </a:t>
            </a:r>
            <a:r>
              <a:rPr lang="de-AT" b="0" i="0" dirty="0">
                <a:solidFill>
                  <a:srgbClr val="0F1C44"/>
                </a:solidFill>
                <a:effectLst/>
                <a:latin typeface="Gilroy-Regular"/>
              </a:rPr>
              <a:t>einer Person </a:t>
            </a:r>
          </a:p>
          <a:p>
            <a:r>
              <a:rPr lang="de-AT" b="1" i="0" dirty="0">
                <a:solidFill>
                  <a:srgbClr val="0F1C44"/>
                </a:solidFill>
                <a:effectLst/>
                <a:latin typeface="Gilroy-Regular"/>
              </a:rPr>
              <a:t>	</a:t>
            </a:r>
            <a:r>
              <a:rPr lang="de-AT" b="1" i="0" dirty="0" err="1">
                <a:solidFill>
                  <a:srgbClr val="0F1C44"/>
                </a:solidFill>
                <a:effectLst/>
                <a:latin typeface="Gilroy-Regular"/>
              </a:rPr>
              <a:t>Social</a:t>
            </a:r>
            <a:r>
              <a:rPr lang="de-AT" b="1" i="0" dirty="0">
                <a:solidFill>
                  <a:srgbClr val="0F1C44"/>
                </a:solidFill>
                <a:effectLst/>
                <a:latin typeface="Gilroy-Regular"/>
              </a:rPr>
              <a:t> Scoring 	</a:t>
            </a:r>
            <a:r>
              <a:rPr lang="de-AT" b="0" i="0" dirty="0">
                <a:solidFill>
                  <a:srgbClr val="0F1C44"/>
                </a:solidFill>
                <a:effectLst/>
                <a:latin typeface="Gilroy-Regular"/>
              </a:rPr>
              <a:t>.</a:t>
            </a:r>
            <a:r>
              <a:rPr lang="de-AT" b="1" i="0" dirty="0" err="1">
                <a:solidFill>
                  <a:srgbClr val="0F1C44"/>
                </a:solidFill>
                <a:effectLst/>
                <a:latin typeface="Gilroy-Regular"/>
              </a:rPr>
              <a:t>Predictive</a:t>
            </a:r>
            <a:r>
              <a:rPr lang="de-AT" b="1" i="0" dirty="0">
                <a:solidFill>
                  <a:srgbClr val="0F1C44"/>
                </a:solidFill>
                <a:effectLst/>
                <a:latin typeface="Gilroy-Regular"/>
              </a:rPr>
              <a:t> </a:t>
            </a:r>
            <a:r>
              <a:rPr lang="de-AT" b="1" i="0" dirty="0" err="1">
                <a:solidFill>
                  <a:srgbClr val="0F1C44"/>
                </a:solidFill>
                <a:effectLst/>
                <a:latin typeface="Gilroy-Regular"/>
              </a:rPr>
              <a:t>Policing</a:t>
            </a:r>
            <a:endParaRPr lang="de-AT" b="0" i="0" dirty="0">
              <a:solidFill>
                <a:srgbClr val="0F1C44"/>
              </a:solidFill>
              <a:effectLst/>
              <a:latin typeface="Gilroy-Regular"/>
            </a:endParaRPr>
          </a:p>
          <a:p>
            <a:r>
              <a:rPr lang="de-AT" b="0" i="0" dirty="0">
                <a:solidFill>
                  <a:srgbClr val="0F1C44"/>
                </a:solidFill>
                <a:effectLst/>
                <a:latin typeface="Gilroy-Regular"/>
              </a:rPr>
              <a:t>Risk Assessment Tools, biometrische Kategorisierungssysteme, </a:t>
            </a:r>
            <a:r>
              <a:rPr lang="de-AT" b="1" i="0" dirty="0">
                <a:solidFill>
                  <a:srgbClr val="0F1C44"/>
                </a:solidFill>
                <a:effectLst/>
                <a:latin typeface="Gilroy-Regular"/>
              </a:rPr>
              <a:t>Gesichtserkennungsdatenbanken</a:t>
            </a:r>
            <a:r>
              <a:rPr lang="de-AT" b="0" i="0" dirty="0">
                <a:solidFill>
                  <a:srgbClr val="0F1C44"/>
                </a:solidFill>
                <a:effectLst/>
                <a:latin typeface="Gilroy-Regular"/>
              </a:rPr>
              <a:t> durch </a:t>
            </a:r>
            <a:r>
              <a:rPr lang="de-AT" b="0" i="0" dirty="0" err="1">
                <a:solidFill>
                  <a:srgbClr val="0F1C44"/>
                </a:solidFill>
                <a:effectLst/>
                <a:latin typeface="Gilroy-Regular"/>
              </a:rPr>
              <a:t>Scraping</a:t>
            </a:r>
            <a:r>
              <a:rPr lang="de-AT" b="0" i="0" dirty="0">
                <a:solidFill>
                  <a:srgbClr val="0F1C44"/>
                </a:solidFill>
                <a:effectLst/>
                <a:latin typeface="Gilroy-Regular"/>
              </a:rPr>
              <a:t> von </a:t>
            </a:r>
            <a:r>
              <a:rPr lang="de-AT" b="0" i="0" dirty="0" err="1">
                <a:solidFill>
                  <a:srgbClr val="0F1C44"/>
                </a:solidFill>
                <a:effectLst/>
                <a:latin typeface="Gilroy-Regular"/>
              </a:rPr>
              <a:t>Social</a:t>
            </a:r>
            <a:r>
              <a:rPr lang="de-AT" b="0" i="0" dirty="0">
                <a:solidFill>
                  <a:srgbClr val="0F1C44"/>
                </a:solidFill>
                <a:effectLst/>
                <a:latin typeface="Gilroy-Regular"/>
              </a:rPr>
              <a:t> Media oder Überwachungskameras und </a:t>
            </a:r>
            <a:r>
              <a:rPr lang="de-AT" b="1" i="0" dirty="0">
                <a:solidFill>
                  <a:srgbClr val="0F1C44"/>
                </a:solidFill>
                <a:effectLst/>
                <a:latin typeface="Gilroy-Regular"/>
              </a:rPr>
              <a:t>Emotionserkennungssysteme</a:t>
            </a:r>
            <a:r>
              <a:rPr lang="de-AT" b="0" i="0" dirty="0">
                <a:solidFill>
                  <a:srgbClr val="0F1C44"/>
                </a:solidFill>
                <a:effectLst/>
                <a:latin typeface="Gilroy-Regular"/>
              </a:rPr>
              <a:t> in bestimmten Bereichen wie Strafverfolgung. Auch das Verbot der Biometrischen Identifizierungssysteme wurde ausgeweitet.</a:t>
            </a:r>
          </a:p>
          <a:p>
            <a:endParaRPr lang="de-AT" b="0" i="0" dirty="0">
              <a:solidFill>
                <a:srgbClr val="0F1C44"/>
              </a:solidFill>
              <a:effectLst/>
              <a:latin typeface="Gilroy-Regular"/>
            </a:endParaRPr>
          </a:p>
          <a:p>
            <a:r>
              <a:rPr lang="de-AT" b="1" dirty="0"/>
              <a:t>HOCHRISIKO</a:t>
            </a:r>
            <a:r>
              <a:rPr lang="de-AT" dirty="0"/>
              <a:t>: in gewissen Branchen die ohnehin bereits weitegehend </a:t>
            </a:r>
            <a:r>
              <a:rPr lang="de-AT" b="1" dirty="0"/>
              <a:t>reglementiert</a:t>
            </a:r>
            <a:r>
              <a:rPr lang="de-AT" dirty="0"/>
              <a:t> sind MPG; Finanzsektor, kritische Infrastruktur </a:t>
            </a:r>
          </a:p>
          <a:p>
            <a:r>
              <a:rPr lang="de-AT" b="1" i="0" dirty="0">
                <a:solidFill>
                  <a:srgbClr val="0F1C44"/>
                </a:solidFill>
                <a:effectLst/>
                <a:latin typeface="Gilroy-Regular"/>
              </a:rPr>
              <a:t>Empfehlungssysteme</a:t>
            </a:r>
            <a:r>
              <a:rPr lang="de-AT" b="0" i="0" dirty="0">
                <a:solidFill>
                  <a:srgbClr val="0F1C44"/>
                </a:solidFill>
                <a:effectLst/>
                <a:latin typeface="Gilroy-Regular"/>
              </a:rPr>
              <a:t> sehr großer Online-Plattformen (sogenannte VLOPs). KI-Systeme zur Beeinflussung von Wahlen oder Wählerverhalten sollen als hochriskant eingestuft werden. </a:t>
            </a:r>
          </a:p>
          <a:p>
            <a:endParaRPr lang="de-AT" b="0" i="0" dirty="0">
              <a:solidFill>
                <a:srgbClr val="0F1C44"/>
              </a:solidFill>
              <a:effectLst/>
              <a:latin typeface="Gilroy-Regular"/>
            </a:endParaRPr>
          </a:p>
          <a:p>
            <a:r>
              <a:rPr lang="de-AT" b="0" i="0" dirty="0">
                <a:solidFill>
                  <a:srgbClr val="0F1C44"/>
                </a:solidFill>
                <a:effectLst/>
                <a:latin typeface="Gilroy-Regular"/>
              </a:rPr>
              <a:t>NEU 2 EBENE;: KI-Systeme nur Hochrisiko-Systeme, wen </a:t>
            </a:r>
            <a:r>
              <a:rPr lang="de-AT" b="1" i="0" dirty="0">
                <a:solidFill>
                  <a:srgbClr val="0F1C44"/>
                </a:solidFill>
                <a:effectLst/>
                <a:latin typeface="Gilroy-Regular"/>
              </a:rPr>
              <a:t>erhebliches Risiko </a:t>
            </a:r>
            <a:r>
              <a:rPr lang="de-AT" b="0" i="0" dirty="0">
                <a:solidFill>
                  <a:srgbClr val="0F1C44"/>
                </a:solidFill>
                <a:effectLst/>
                <a:latin typeface="Gilroy-Regular"/>
              </a:rPr>
              <a:t>für Gesundheit, Sicherheit oder Grundrechte</a:t>
            </a:r>
          </a:p>
        </p:txBody>
      </p:sp>
      <p:sp>
        <p:nvSpPr>
          <p:cNvPr id="4" name="Slide Number Placeholder 3"/>
          <p:cNvSpPr>
            <a:spLocks noGrp="1"/>
          </p:cNvSpPr>
          <p:nvPr>
            <p:ph type="sldNum" sz="quarter" idx="5"/>
          </p:nvPr>
        </p:nvSpPr>
        <p:spPr/>
        <p:txBody>
          <a:bodyPr/>
          <a:lstStyle/>
          <a:p>
            <a:fld id="{60FA0560-C15B-EB4F-B2AA-F44CB603408E}" type="slidenum">
              <a:rPr lang="de-DE" smtClean="0"/>
              <a:t>8</a:t>
            </a:fld>
            <a:endParaRPr lang="de-DE"/>
          </a:p>
        </p:txBody>
      </p:sp>
    </p:spTree>
    <p:extLst>
      <p:ext uri="{BB962C8B-B14F-4D97-AF65-F5344CB8AC3E}">
        <p14:creationId xmlns:p14="http://schemas.microsoft.com/office/powerpoint/2010/main" val="89103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5"/>
          </p:nvPr>
        </p:nvSpPr>
        <p:spPr/>
        <p:txBody>
          <a:bodyPr/>
          <a:lstStyle/>
          <a:p>
            <a:pPr>
              <a:defRPr/>
            </a:pPr>
            <a:fld id="{4C6136CB-B1CC-7E45-9609-4F6D66694FFE}" type="slidenum">
              <a:rPr lang="de-DE" smtClean="0"/>
              <a:pPr>
                <a:defRPr/>
              </a:pPr>
              <a:t>9</a:t>
            </a:fld>
            <a:endParaRPr lang="de-DE"/>
          </a:p>
        </p:txBody>
      </p:sp>
    </p:spTree>
    <p:extLst>
      <p:ext uri="{BB962C8B-B14F-4D97-AF65-F5344CB8AC3E}">
        <p14:creationId xmlns:p14="http://schemas.microsoft.com/office/powerpoint/2010/main" val="2774691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5"/>
          </p:nvPr>
        </p:nvSpPr>
        <p:spPr/>
        <p:txBody>
          <a:bodyPr/>
          <a:lstStyle/>
          <a:p>
            <a:pPr>
              <a:defRPr/>
            </a:pPr>
            <a:fld id="{4C6136CB-B1CC-7E45-9609-4F6D66694FFE}" type="slidenum">
              <a:rPr lang="de-DE" smtClean="0"/>
              <a:pPr>
                <a:defRPr/>
              </a:pPr>
              <a:t>10</a:t>
            </a:fld>
            <a:endParaRPr lang="de-DE"/>
          </a:p>
        </p:txBody>
      </p:sp>
    </p:spTree>
    <p:extLst>
      <p:ext uri="{BB962C8B-B14F-4D97-AF65-F5344CB8AC3E}">
        <p14:creationId xmlns:p14="http://schemas.microsoft.com/office/powerpoint/2010/main" val="2969305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5"/>
          </p:nvPr>
        </p:nvSpPr>
        <p:spPr/>
        <p:txBody>
          <a:bodyPr/>
          <a:lstStyle/>
          <a:p>
            <a:pPr>
              <a:defRPr/>
            </a:pPr>
            <a:fld id="{4C6136CB-B1CC-7E45-9609-4F6D66694FFE}" type="slidenum">
              <a:rPr lang="de-DE" smtClean="0"/>
              <a:pPr>
                <a:defRPr/>
              </a:pPr>
              <a:t>11</a:t>
            </a:fld>
            <a:endParaRPr lang="de-DE"/>
          </a:p>
        </p:txBody>
      </p:sp>
    </p:spTree>
    <p:extLst>
      <p:ext uri="{BB962C8B-B14F-4D97-AF65-F5344CB8AC3E}">
        <p14:creationId xmlns:p14="http://schemas.microsoft.com/office/powerpoint/2010/main" val="23666395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5"/>
          </p:nvPr>
        </p:nvSpPr>
        <p:spPr/>
        <p:txBody>
          <a:bodyPr/>
          <a:lstStyle/>
          <a:p>
            <a:pPr>
              <a:defRPr/>
            </a:pPr>
            <a:fld id="{4C6136CB-B1CC-7E45-9609-4F6D66694FFE}" type="slidenum">
              <a:rPr lang="de-DE" smtClean="0"/>
              <a:pPr>
                <a:defRPr/>
              </a:pPr>
              <a:t>12</a:t>
            </a:fld>
            <a:endParaRPr lang="de-DE"/>
          </a:p>
        </p:txBody>
      </p:sp>
    </p:spTree>
    <p:extLst>
      <p:ext uri="{BB962C8B-B14F-4D97-AF65-F5344CB8AC3E}">
        <p14:creationId xmlns:p14="http://schemas.microsoft.com/office/powerpoint/2010/main" val="3631903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5"/>
          </p:nvPr>
        </p:nvSpPr>
        <p:spPr/>
        <p:txBody>
          <a:bodyPr/>
          <a:lstStyle/>
          <a:p>
            <a:pPr>
              <a:defRPr/>
            </a:pPr>
            <a:fld id="{4C6136CB-B1CC-7E45-9609-4F6D66694FFE}" type="slidenum">
              <a:rPr lang="de-DE" smtClean="0"/>
              <a:pPr>
                <a:defRPr/>
              </a:pPr>
              <a:t>13</a:t>
            </a:fld>
            <a:endParaRPr lang="de-DE"/>
          </a:p>
        </p:txBody>
      </p:sp>
    </p:spTree>
    <p:extLst>
      <p:ext uri="{BB962C8B-B14F-4D97-AF65-F5344CB8AC3E}">
        <p14:creationId xmlns:p14="http://schemas.microsoft.com/office/powerpoint/2010/main" val="1810772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gif"/><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amp; Back ">
    <p:spTree>
      <p:nvGrpSpPr>
        <p:cNvPr id="1" name=""/>
        <p:cNvGrpSpPr/>
        <p:nvPr/>
      </p:nvGrpSpPr>
      <p:grpSpPr>
        <a:xfrm>
          <a:off x="0" y="0"/>
          <a:ext cx="0" cy="0"/>
          <a:chOff x="0" y="0"/>
          <a:chExt cx="0" cy="0"/>
        </a:xfrm>
      </p:grpSpPr>
      <p:pic>
        <p:nvPicPr>
          <p:cNvPr id="4" name="Bild 3">
            <a:extLst>
              <a:ext uri="{FF2B5EF4-FFF2-40B4-BE49-F238E27FC236}">
                <a16:creationId xmlns:a16="http://schemas.microsoft.com/office/drawing/2014/main" id="{9622852C-99AA-490B-BEE4-71C5AD4301D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55359" y="3289299"/>
            <a:ext cx="1822570" cy="415365"/>
          </a:xfrm>
          <a:prstGeom prst="rect">
            <a:avLst/>
          </a:prstGeom>
        </p:spPr>
      </p:pic>
    </p:spTree>
    <p:extLst>
      <p:ext uri="{BB962C8B-B14F-4D97-AF65-F5344CB8AC3E}">
        <p14:creationId xmlns:p14="http://schemas.microsoft.com/office/powerpoint/2010/main" val="73975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6" name="Inhaltsplatzhalter 1"/>
          <p:cNvSpPr txBox="1">
            <a:spLocks/>
          </p:cNvSpPr>
          <p:nvPr userDrawn="1"/>
        </p:nvSpPr>
        <p:spPr>
          <a:xfrm>
            <a:off x="1" y="0"/>
            <a:ext cx="9144000" cy="6858000"/>
          </a:xfrm>
          <a:prstGeom prst="rect">
            <a:avLst/>
          </a:prstGeom>
        </p:spPr>
        <p:txBody>
          <a:bodyPr anchor="ctr" anchorCtr="0"/>
          <a:lstStyle/>
          <a:p>
            <a:pPr marL="342900" marR="0" lvl="0" indent="-342900" algn="ctr"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endParaRPr kumimoji="0" lang="de-AT" sz="1600" b="0" i="0" u="none" strike="noStrike" kern="1200" cap="none" spc="0" normalizeH="0" baseline="0" noProof="0" dirty="0">
              <a:ln>
                <a:noFill/>
              </a:ln>
              <a:solidFill>
                <a:schemeClr val="tx1"/>
              </a:solidFill>
              <a:effectLst/>
              <a:uLnTx/>
              <a:uFillTx/>
              <a:latin typeface="Century Gothic" pitchFamily="34" charset="0"/>
              <a:ea typeface="+mn-ea"/>
              <a:cs typeface="+mn-cs"/>
            </a:endParaRPr>
          </a:p>
        </p:txBody>
      </p:sp>
      <p:pic>
        <p:nvPicPr>
          <p:cNvPr id="7" name="Grafik 6" descr="schoenherr-logo-grey-CMYK.gif">
            <a:extLst>
              <a:ext uri="{FF2B5EF4-FFF2-40B4-BE49-F238E27FC236}">
                <a16:creationId xmlns:a16="http://schemas.microsoft.com/office/drawing/2014/main" id="{51FA7902-575C-41F4-94F3-69EFA7F06C92}"/>
              </a:ext>
            </a:extLst>
          </p:cNvPr>
          <p:cNvPicPr>
            <a:picLocks noChangeAspect="1"/>
          </p:cNvPicPr>
          <p:nvPr userDrawn="1"/>
        </p:nvPicPr>
        <p:blipFill>
          <a:blip r:embed="rId2" cstate="print"/>
          <a:stretch>
            <a:fillRect/>
          </a:stretch>
        </p:blipFill>
        <p:spPr>
          <a:xfrm>
            <a:off x="3875021" y="6345614"/>
            <a:ext cx="1332000" cy="190516"/>
          </a:xfrm>
          <a:prstGeom prst="rect">
            <a:avLst/>
          </a:prstGeom>
        </p:spPr>
      </p:pic>
    </p:spTree>
    <p:extLst>
      <p:ext uri="{BB962C8B-B14F-4D97-AF65-F5344CB8AC3E}">
        <p14:creationId xmlns:p14="http://schemas.microsoft.com/office/powerpoint/2010/main" val="3807469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Headline &amp; Content (listing)">
    <p:spTree>
      <p:nvGrpSpPr>
        <p:cNvPr id="1" name=""/>
        <p:cNvGrpSpPr/>
        <p:nvPr/>
      </p:nvGrpSpPr>
      <p:grpSpPr>
        <a:xfrm>
          <a:off x="0" y="0"/>
          <a:ext cx="0" cy="0"/>
          <a:chOff x="0" y="0"/>
          <a:chExt cx="0" cy="0"/>
        </a:xfrm>
      </p:grpSpPr>
      <p:sp>
        <p:nvSpPr>
          <p:cNvPr id="6" name="Textfeld 5"/>
          <p:cNvSpPr txBox="1"/>
          <p:nvPr userDrawn="1"/>
        </p:nvSpPr>
        <p:spPr>
          <a:xfrm>
            <a:off x="899592" y="6309320"/>
            <a:ext cx="2016224" cy="215444"/>
          </a:xfrm>
          <a:prstGeom prst="rect">
            <a:avLst/>
          </a:prstGeom>
          <a:noFill/>
        </p:spPr>
        <p:txBody>
          <a:bodyPr wrap="square" rtlCol="0">
            <a:spAutoFit/>
          </a:bodyPr>
          <a:lstStyle/>
          <a:p>
            <a:r>
              <a:rPr lang="de-DE" sz="800" dirty="0">
                <a:latin typeface="Century Gothic" pitchFamily="34" charset="0"/>
              </a:rPr>
              <a:t>© 2016 </a:t>
            </a:r>
            <a:r>
              <a:rPr lang="de-DE" sz="800" dirty="0" err="1">
                <a:latin typeface="Century Gothic" pitchFamily="34" charset="0"/>
              </a:rPr>
              <a:t>schoenherr</a:t>
            </a:r>
            <a:endParaRPr lang="de-AT" sz="800" dirty="0">
              <a:latin typeface="Century Gothic" pitchFamily="34" charset="0"/>
            </a:endParaRPr>
          </a:p>
        </p:txBody>
      </p:sp>
      <p:pic>
        <p:nvPicPr>
          <p:cNvPr id="7" name="Grafik 6" descr="schoenherr-logo-grey-CMYK.gif"/>
          <p:cNvPicPr>
            <a:picLocks noChangeAspect="1"/>
          </p:cNvPicPr>
          <p:nvPr userDrawn="1"/>
        </p:nvPicPr>
        <p:blipFill>
          <a:blip r:embed="rId2" cstate="print"/>
          <a:stretch>
            <a:fillRect/>
          </a:stretch>
        </p:blipFill>
        <p:spPr>
          <a:xfrm>
            <a:off x="3897597" y="6262820"/>
            <a:ext cx="1332000" cy="190516"/>
          </a:xfrm>
          <a:prstGeom prst="rect">
            <a:avLst/>
          </a:prstGeom>
        </p:spPr>
      </p:pic>
      <p:sp>
        <p:nvSpPr>
          <p:cNvPr id="9" name="Inhaltsplatzhalter 8"/>
          <p:cNvSpPr>
            <a:spLocks noGrp="1"/>
          </p:cNvSpPr>
          <p:nvPr>
            <p:ph sz="quarter" idx="13"/>
          </p:nvPr>
        </p:nvSpPr>
        <p:spPr>
          <a:xfrm>
            <a:off x="900000" y="1771200"/>
            <a:ext cx="7362000" cy="4754144"/>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a:defRPr lang="de-DE" sz="1600" kern="1200" baseline="0" dirty="0" smtClean="0">
                <a:solidFill>
                  <a:srgbClr val="000000"/>
                </a:solidFill>
                <a:latin typeface="Century Gothic" pitchFamily="34" charset="0"/>
                <a:ea typeface="+mn-ea"/>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0" indent="-342900" algn="l" defTabSz="914400" rtl="0" eaLnBrk="1" latinLnBrk="0" hangingPunct="1">
              <a:spcBef>
                <a:spcPts val="0"/>
              </a:spcBef>
              <a:spcAft>
                <a:spcPts val="1800"/>
              </a:spcAft>
              <a:buClr>
                <a:srgbClr val="E20078"/>
              </a:buClr>
              <a:buFont typeface="+mj-lt"/>
              <a:buAutoNum type="arabicPeriod"/>
              <a:defRPr/>
            </a:pPr>
            <a:r>
              <a:rPr lang="en-US" dirty="0"/>
              <a:t>Click to edit Master text styles</a:t>
            </a:r>
          </a:p>
        </p:txBody>
      </p:sp>
      <p:sp>
        <p:nvSpPr>
          <p:cNvPr id="8" name="Titel 1"/>
          <p:cNvSpPr>
            <a:spLocks noGrp="1"/>
          </p:cNvSpPr>
          <p:nvPr>
            <p:ph type="ctrTitle" hasCustomPrompt="1"/>
          </p:nvPr>
        </p:nvSpPr>
        <p:spPr>
          <a:xfrm>
            <a:off x="900000" y="547200"/>
            <a:ext cx="7416000" cy="504000"/>
          </a:xfrm>
          <a:prstGeom prst="rect">
            <a:avLst/>
          </a:prstGeom>
        </p:spPr>
        <p:txBody>
          <a:bodyPr anchor="b"/>
          <a:lstStyle>
            <a:lvl1pPr algn="l">
              <a:defRPr sz="2800">
                <a:solidFill>
                  <a:schemeClr val="bg1">
                    <a:lumMod val="50000"/>
                  </a:schemeClr>
                </a:solidFill>
                <a:latin typeface="Century Gothic" panose="020B0502020202020204" pitchFamily="34" charset="0"/>
              </a:defRPr>
            </a:lvl1pPr>
          </a:lstStyle>
          <a:p>
            <a:r>
              <a:rPr lang="de-DE" dirty="0" err="1"/>
              <a:t>headline</a:t>
            </a:r>
            <a:endParaRPr lang="de-AT" dirty="0"/>
          </a:p>
        </p:txBody>
      </p:sp>
      <p:sp>
        <p:nvSpPr>
          <p:cNvPr id="10" name="Untertitel 2"/>
          <p:cNvSpPr>
            <a:spLocks noGrp="1"/>
          </p:cNvSpPr>
          <p:nvPr>
            <p:ph type="subTitle" idx="1" hasCustomPrompt="1"/>
          </p:nvPr>
        </p:nvSpPr>
        <p:spPr>
          <a:xfrm>
            <a:off x="900000" y="1051200"/>
            <a:ext cx="7416000" cy="432000"/>
          </a:xfrm>
          <a:prstGeom prst="rect">
            <a:avLst/>
          </a:prstGeom>
        </p:spPr>
        <p:txBody>
          <a:bodyPr/>
          <a:lstStyle>
            <a:lvl1pPr marL="0" indent="0" algn="l">
              <a:buNone/>
              <a:defRPr sz="1400">
                <a:solidFill>
                  <a:srgbClr val="E20078"/>
                </a:solidFill>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Subheadline</a:t>
            </a:r>
            <a:endParaRPr lang="de-AT" dirty="0"/>
          </a:p>
        </p:txBody>
      </p:sp>
      <p:sp>
        <p:nvSpPr>
          <p:cNvPr id="14" name="Rechteck 13"/>
          <p:cNvSpPr/>
          <p:nvPr userDrawn="1"/>
        </p:nvSpPr>
        <p:spPr>
          <a:xfrm>
            <a:off x="7884839" y="6310800"/>
            <a:ext cx="370614" cy="215444"/>
          </a:xfrm>
          <a:prstGeom prst="rect">
            <a:avLst/>
          </a:prstGeom>
        </p:spPr>
        <p:txBody>
          <a:bodyPr wrap="none">
            <a:spAutoFit/>
          </a:bodyPr>
          <a:lstStyle/>
          <a:p>
            <a:pPr algn="r"/>
            <a:fld id="{04A5DB7E-8886-41D6-88AB-C722A9B26F1B}" type="slidenum">
              <a:rPr lang="de-DE" sz="800" smtClean="0">
                <a:latin typeface="Century Gothic" pitchFamily="34" charset="0"/>
              </a:rPr>
              <a:pPr algn="r"/>
              <a:t>‹#›</a:t>
            </a:fld>
            <a:endParaRPr lang="de-AT" sz="800" dirty="0"/>
          </a:p>
        </p:txBody>
      </p:sp>
    </p:spTree>
    <p:extLst>
      <p:ext uri="{BB962C8B-B14F-4D97-AF65-F5344CB8AC3E}">
        <p14:creationId xmlns:p14="http://schemas.microsoft.com/office/powerpoint/2010/main" val="2979018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Titel 1"/>
          <p:cNvSpPr>
            <a:spLocks noGrp="1"/>
          </p:cNvSpPr>
          <p:nvPr>
            <p:ph type="title" hasCustomPrompt="1"/>
          </p:nvPr>
        </p:nvSpPr>
        <p:spPr>
          <a:xfrm>
            <a:off x="0" y="2422800"/>
            <a:ext cx="4392538" cy="580546"/>
          </a:xfrm>
          <a:prstGeom prst="rect">
            <a:avLst/>
          </a:prstGeom>
        </p:spPr>
        <p:txBody>
          <a:bodyPr anchor="b"/>
          <a:lstStyle>
            <a:lvl1pPr algn="ctr">
              <a:defRPr sz="2400">
                <a:solidFill>
                  <a:schemeClr val="tx1"/>
                </a:solidFill>
                <a:latin typeface="Verdana" panose="020B0604030504040204" pitchFamily="34" charset="0"/>
                <a:ea typeface="Verdana" panose="020B0604030504040204" pitchFamily="34" charset="0"/>
              </a:defRPr>
            </a:lvl1pPr>
          </a:lstStyle>
          <a:p>
            <a:r>
              <a:rPr lang="en-GB" noProof="0"/>
              <a:t>[presentation title]</a:t>
            </a:r>
          </a:p>
        </p:txBody>
      </p:sp>
      <p:sp>
        <p:nvSpPr>
          <p:cNvPr id="7" name="Textplatzhalter 2"/>
          <p:cNvSpPr>
            <a:spLocks noGrp="1"/>
          </p:cNvSpPr>
          <p:nvPr>
            <p:ph type="body" idx="1" hasCustomPrompt="1"/>
          </p:nvPr>
        </p:nvSpPr>
        <p:spPr>
          <a:xfrm>
            <a:off x="0" y="3198600"/>
            <a:ext cx="4392538" cy="460800"/>
          </a:xfrm>
          <a:prstGeom prst="rect">
            <a:avLst/>
          </a:prstGeom>
        </p:spPr>
        <p:txBody>
          <a:bodyPr/>
          <a:lstStyle>
            <a:lvl1pPr marL="0" indent="0" algn="ctr">
              <a:buNone/>
              <a:defRPr sz="1200" baseline="0">
                <a:solidFill>
                  <a:srgbClr val="E20078"/>
                </a:solidFill>
                <a:latin typeface="Verdana" panose="020B0604030504040204" pitchFamily="34" charset="0"/>
                <a:ea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noProof="0"/>
              <a:t>[first name] [last name]</a:t>
            </a:r>
            <a:br>
              <a:rPr lang="en-GB" noProof="0"/>
            </a:br>
            <a:r>
              <a:rPr lang="en-GB" noProof="0"/>
              <a:t>[dd month yyyy]</a:t>
            </a:r>
          </a:p>
        </p:txBody>
      </p:sp>
      <p:pic>
        <p:nvPicPr>
          <p:cNvPr id="8" name="Grafik 6" descr="schoenherr-logo-grey-CMYK.gif">
            <a:extLst>
              <a:ext uri="{FF2B5EF4-FFF2-40B4-BE49-F238E27FC236}">
                <a16:creationId xmlns:a16="http://schemas.microsoft.com/office/drawing/2014/main" id="{AE12F03C-C190-42C7-8999-7148D6873ECD}"/>
              </a:ext>
            </a:extLst>
          </p:cNvPr>
          <p:cNvPicPr>
            <a:picLocks noChangeAspect="1"/>
          </p:cNvPicPr>
          <p:nvPr userDrawn="1"/>
        </p:nvPicPr>
        <p:blipFill>
          <a:blip r:embed="rId2" cstate="print"/>
          <a:stretch>
            <a:fillRect/>
          </a:stretch>
        </p:blipFill>
        <p:spPr>
          <a:xfrm>
            <a:off x="3897597" y="6345614"/>
            <a:ext cx="1332000" cy="190516"/>
          </a:xfrm>
          <a:prstGeom prst="rect">
            <a:avLst/>
          </a:prstGeom>
        </p:spPr>
      </p:pic>
    </p:spTree>
    <p:extLst>
      <p:ext uri="{BB962C8B-B14F-4D97-AF65-F5344CB8AC3E}">
        <p14:creationId xmlns:p14="http://schemas.microsoft.com/office/powerpoint/2010/main" val="4176025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 bullet points">
    <p:spTree>
      <p:nvGrpSpPr>
        <p:cNvPr id="1" name=""/>
        <p:cNvGrpSpPr/>
        <p:nvPr/>
      </p:nvGrpSpPr>
      <p:grpSpPr>
        <a:xfrm>
          <a:off x="0" y="0"/>
          <a:ext cx="0" cy="0"/>
          <a:chOff x="0" y="0"/>
          <a:chExt cx="0" cy="0"/>
        </a:xfrm>
      </p:grpSpPr>
      <p:sp>
        <p:nvSpPr>
          <p:cNvPr id="9" name="Inhaltsplatzhalter 8"/>
          <p:cNvSpPr>
            <a:spLocks noGrp="1"/>
          </p:cNvSpPr>
          <p:nvPr>
            <p:ph sz="quarter" idx="13"/>
          </p:nvPr>
        </p:nvSpPr>
        <p:spPr>
          <a:xfrm>
            <a:off x="378853" y="1315363"/>
            <a:ext cx="8097370" cy="4491620"/>
          </a:xfrm>
          <a:prstGeom prst="rect">
            <a:avLst/>
          </a:prstGeom>
        </p:spPr>
        <p:txBody>
          <a:bodyPr/>
          <a:lstStyle>
            <a:lvl1pPr marL="342900" indent="-342900">
              <a:spcBef>
                <a:spcPts val="0"/>
              </a:spcBef>
              <a:spcAft>
                <a:spcPts val="1800"/>
              </a:spcAft>
              <a:buFont typeface="Arial" panose="020B0604020202020204" pitchFamily="34" charset="0"/>
              <a:buChar char="•"/>
              <a:defRPr sz="1600">
                <a:solidFill>
                  <a:schemeClr val="tx1"/>
                </a:solidFill>
                <a:latin typeface="Verdana" panose="020B0604030504040204" pitchFamily="34" charset="0"/>
                <a:ea typeface="Verdana" panose="020B0604030504040204" pitchFamily="34" charset="0"/>
              </a:defRPr>
            </a:lvl1pPr>
            <a:lvl2pPr>
              <a:spcBef>
                <a:spcPts val="0"/>
              </a:spcBef>
              <a:spcAft>
                <a:spcPts val="1800"/>
              </a:spcAft>
              <a:buFont typeface="Century Gothic" pitchFamily="34" charset="0"/>
              <a:buChar char="-"/>
              <a:defRPr sz="1600">
                <a:solidFill>
                  <a:schemeClr val="tx1"/>
                </a:solidFill>
                <a:latin typeface="Verdana" panose="020B0604030504040204" pitchFamily="34" charset="0"/>
                <a:ea typeface="Verdana" panose="020B0604030504040204" pitchFamily="34" charset="0"/>
              </a:defRPr>
            </a:lvl2pPr>
            <a:lvl3pPr>
              <a:spcBef>
                <a:spcPts val="0"/>
              </a:spcBef>
              <a:spcAft>
                <a:spcPts val="1800"/>
              </a:spcAft>
              <a:defRPr sz="1600">
                <a:solidFill>
                  <a:schemeClr val="tx1"/>
                </a:solidFill>
                <a:latin typeface="Verdana" panose="020B0604030504040204" pitchFamily="34" charset="0"/>
                <a:ea typeface="Verdana" panose="020B060403050404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US" noProof="0" dirty="0"/>
              <a:t>Click to edit Master text styles</a:t>
            </a:r>
          </a:p>
          <a:p>
            <a:pPr lvl="1"/>
            <a:r>
              <a:rPr lang="en-US" noProof="0" dirty="0"/>
              <a:t>Second level</a:t>
            </a:r>
          </a:p>
          <a:p>
            <a:pPr lvl="2"/>
            <a:r>
              <a:rPr lang="en-US" noProof="0" dirty="0"/>
              <a:t>Third level</a:t>
            </a:r>
          </a:p>
        </p:txBody>
      </p:sp>
      <p:sp>
        <p:nvSpPr>
          <p:cNvPr id="2" name="Rechteck 1"/>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grpSp>
        <p:nvGrpSpPr>
          <p:cNvPr id="3" name="Group 2">
            <a:extLst>
              <a:ext uri="{FF2B5EF4-FFF2-40B4-BE49-F238E27FC236}">
                <a16:creationId xmlns:a16="http://schemas.microsoft.com/office/drawing/2014/main" id="{695FD695-8100-4AAC-84C4-9D36427E357B}"/>
              </a:ext>
            </a:extLst>
          </p:cNvPr>
          <p:cNvGrpSpPr/>
          <p:nvPr userDrawn="1"/>
        </p:nvGrpSpPr>
        <p:grpSpPr>
          <a:xfrm>
            <a:off x="423676" y="979096"/>
            <a:ext cx="8309162" cy="144000"/>
            <a:chOff x="423676" y="979096"/>
            <a:chExt cx="8309162" cy="144000"/>
          </a:xfrm>
        </p:grpSpPr>
        <p:cxnSp>
          <p:nvCxnSpPr>
            <p:cNvPr id="11" name="Straight Connector 10">
              <a:extLst>
                <a:ext uri="{FF2B5EF4-FFF2-40B4-BE49-F238E27FC236}">
                  <a16:creationId xmlns:a16="http://schemas.microsoft.com/office/drawing/2014/main" id="{DB5D5B2A-274B-495E-AB24-E49D7C7577F9}"/>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A57206A9-1B0F-40B4-9F85-CE65B155A882}"/>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3" name="Grafik 6" descr="schoenherr-logo-grey-CMYK.gif">
            <a:extLst>
              <a:ext uri="{FF2B5EF4-FFF2-40B4-BE49-F238E27FC236}">
                <a16:creationId xmlns:a16="http://schemas.microsoft.com/office/drawing/2014/main" id="{526D1A53-6152-4305-B336-614AD06BA8C9}"/>
              </a:ext>
            </a:extLst>
          </p:cNvPr>
          <p:cNvPicPr>
            <a:picLocks noChangeAspect="1"/>
          </p:cNvPicPr>
          <p:nvPr userDrawn="1"/>
        </p:nvPicPr>
        <p:blipFill>
          <a:blip r:embed="rId2" cstate="print"/>
          <a:stretch>
            <a:fillRect/>
          </a:stretch>
        </p:blipFill>
        <p:spPr>
          <a:xfrm>
            <a:off x="3898800" y="6345614"/>
            <a:ext cx="1332000" cy="190516"/>
          </a:xfrm>
          <a:prstGeom prst="rect">
            <a:avLst/>
          </a:prstGeom>
        </p:spPr>
      </p:pic>
      <p:sp>
        <p:nvSpPr>
          <p:cNvPr id="14" name="Textfeld 5">
            <a:extLst>
              <a:ext uri="{FF2B5EF4-FFF2-40B4-BE49-F238E27FC236}">
                <a16:creationId xmlns:a16="http://schemas.microsoft.com/office/drawing/2014/main" id="{65146161-4A1B-4DAE-9650-7FFCFCD7E0B7}"/>
              </a:ext>
            </a:extLst>
          </p:cNvPr>
          <p:cNvSpPr txBox="1"/>
          <p:nvPr userDrawn="1"/>
        </p:nvSpPr>
        <p:spPr>
          <a:xfrm>
            <a:off x="381001" y="6345614"/>
            <a:ext cx="2016224" cy="215444"/>
          </a:xfrm>
          <a:prstGeom prst="rect">
            <a:avLst/>
          </a:prstGeom>
          <a:noFill/>
        </p:spPr>
        <p:txBody>
          <a:bodyPr wrap="square" rtlCol="0">
            <a:spAutoFit/>
          </a:bodyPr>
          <a:lstStyle/>
          <a:p>
            <a:r>
              <a:rPr lang="en-GB" sz="800" noProof="0" dirty="0">
                <a:latin typeface="Century Gothic" pitchFamily="34" charset="0"/>
              </a:rPr>
              <a:t>© Schoenherr 2025</a:t>
            </a:r>
          </a:p>
        </p:txBody>
      </p:sp>
      <p:sp>
        <p:nvSpPr>
          <p:cNvPr id="15" name="Titel 1">
            <a:extLst>
              <a:ext uri="{FF2B5EF4-FFF2-40B4-BE49-F238E27FC236}">
                <a16:creationId xmlns:a16="http://schemas.microsoft.com/office/drawing/2014/main" id="{FFD24B29-B48A-4460-BFCC-D8838220B86A}"/>
              </a:ext>
            </a:extLst>
          </p:cNvPr>
          <p:cNvSpPr>
            <a:spLocks noGrp="1"/>
          </p:cNvSpPr>
          <p:nvPr>
            <p:ph type="ctrTitle" hasCustomPrompt="1"/>
          </p:nvPr>
        </p:nvSpPr>
        <p:spPr>
          <a:xfrm>
            <a:off x="378853" y="546570"/>
            <a:ext cx="8097370" cy="504000"/>
          </a:xfrm>
          <a:prstGeom prst="rect">
            <a:avLst/>
          </a:prstGeom>
        </p:spPr>
        <p:txBody>
          <a:bodyPr anchor="b"/>
          <a:lstStyle>
            <a:lvl1pPr algn="l">
              <a:defRPr sz="26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3640672030"/>
      </p:ext>
    </p:extLst>
  </p:cSld>
  <p:clrMapOvr>
    <a:masterClrMapping/>
  </p:clrMapOvr>
  <p:extLst>
    <p:ext uri="{DCECCB84-F9BA-43D5-87BE-67443E8EF086}">
      <p15:sldGuideLst xmlns:p15="http://schemas.microsoft.com/office/powerpoint/2012/main">
        <p15:guide id="1" orient="horz" pos="1117" userDrawn="1">
          <p15:clr>
            <a:srgbClr val="FBAE40"/>
          </p15:clr>
        </p15:guide>
        <p15:guide id="2" pos="295" userDrawn="1">
          <p15:clr>
            <a:srgbClr val="FBAE40"/>
          </p15:clr>
        </p15:guide>
        <p15:guide id="3" pos="5352" userDrawn="1">
          <p15:clr>
            <a:srgbClr val="FBAE40"/>
          </p15:clr>
        </p15:guide>
        <p15:guide id="4" pos="2789" userDrawn="1">
          <p15:clr>
            <a:srgbClr val="FBAE40"/>
          </p15:clr>
        </p15:guide>
        <p15:guide id="5" orient="horz" pos="3952" userDrawn="1">
          <p15:clr>
            <a:srgbClr val="FBAE40"/>
          </p15:clr>
        </p15:guide>
        <p15:guide id="6" orient="horz" pos="2523" userDrawn="1">
          <p15:clr>
            <a:srgbClr val="FBAE40"/>
          </p15:clr>
        </p15:guide>
        <p15:guide id="7" pos="226" userDrawn="1">
          <p15:clr>
            <a:srgbClr val="FBAE40"/>
          </p15:clr>
        </p15:guide>
        <p15:guide id="8" orient="horz" pos="845"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subheadline">
    <p:spTree>
      <p:nvGrpSpPr>
        <p:cNvPr id="1" name=""/>
        <p:cNvGrpSpPr/>
        <p:nvPr/>
      </p:nvGrpSpPr>
      <p:grpSpPr>
        <a:xfrm>
          <a:off x="0" y="0"/>
          <a:ext cx="0" cy="0"/>
          <a:chOff x="0" y="0"/>
          <a:chExt cx="0" cy="0"/>
        </a:xfrm>
      </p:grpSpPr>
      <p:sp>
        <p:nvSpPr>
          <p:cNvPr id="3" name="Inhaltsplatzhalter 8">
            <a:extLst>
              <a:ext uri="{FF2B5EF4-FFF2-40B4-BE49-F238E27FC236}">
                <a16:creationId xmlns:a16="http://schemas.microsoft.com/office/drawing/2014/main" id="{F8F3D651-92DE-4A36-857A-861A93CCF064}"/>
              </a:ext>
            </a:extLst>
          </p:cNvPr>
          <p:cNvSpPr>
            <a:spLocks noGrp="1"/>
          </p:cNvSpPr>
          <p:nvPr>
            <p:ph sz="quarter" idx="13" hasCustomPrompt="1"/>
          </p:nvPr>
        </p:nvSpPr>
        <p:spPr>
          <a:xfrm>
            <a:off x="381002" y="1284090"/>
            <a:ext cx="8097370" cy="1753396"/>
          </a:xfrm>
          <a:prstGeom prst="rect">
            <a:avLst/>
          </a:prstGeom>
        </p:spPr>
        <p:txBody>
          <a:bodyPr/>
          <a:lstStyle>
            <a:lvl1pPr marL="0" indent="0">
              <a:spcBef>
                <a:spcPts val="0"/>
              </a:spcBef>
              <a:spcAft>
                <a:spcPts val="1800"/>
              </a:spcAft>
              <a:buFont typeface="Arial" panose="020B0604020202020204" pitchFamily="34" charset="0"/>
              <a:buNone/>
              <a:defRPr sz="1000">
                <a:solidFill>
                  <a:schemeClr val="tx1"/>
                </a:solidFill>
                <a:latin typeface="Verdana" panose="020B0604030504040204" pitchFamily="34" charset="0"/>
                <a:ea typeface="Verdana" panose="020B0604030504040204" pitchFamily="34" charset="0"/>
              </a:defRPr>
            </a:lvl1pPr>
            <a:lvl2pPr marL="457200" indent="0">
              <a:spcBef>
                <a:spcPts val="0"/>
              </a:spcBef>
              <a:spcAft>
                <a:spcPts val="1800"/>
              </a:spcAft>
              <a:buFont typeface="Century Gothic" pitchFamily="34" charset="0"/>
              <a:buNone/>
              <a:defRPr sz="1600">
                <a:solidFill>
                  <a:schemeClr val="tx1"/>
                </a:solidFill>
                <a:latin typeface="Century Gothic" panose="020B0502020202020204" pitchFamily="34" charset="0"/>
              </a:defRPr>
            </a:lvl2pPr>
            <a:lvl3pPr marL="914400" indent="0">
              <a:spcBef>
                <a:spcPts val="0"/>
              </a:spcBef>
              <a:spcAft>
                <a:spcPts val="1800"/>
              </a:spcAft>
              <a:buNone/>
              <a:defRPr sz="1600">
                <a:solidFill>
                  <a:schemeClr val="tx1"/>
                </a:solidFill>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GB" noProof="0"/>
              <a:t>Text</a:t>
            </a:r>
          </a:p>
        </p:txBody>
      </p:sp>
      <p:sp>
        <p:nvSpPr>
          <p:cNvPr id="9" name="Inhaltsplatzhalter 8">
            <a:extLst>
              <a:ext uri="{FF2B5EF4-FFF2-40B4-BE49-F238E27FC236}">
                <a16:creationId xmlns:a16="http://schemas.microsoft.com/office/drawing/2014/main" id="{77BE07BB-E292-4561-8818-581208D9530A}"/>
              </a:ext>
            </a:extLst>
          </p:cNvPr>
          <p:cNvSpPr>
            <a:spLocks noGrp="1"/>
          </p:cNvSpPr>
          <p:nvPr>
            <p:ph sz="quarter" idx="14" hasCustomPrompt="1"/>
          </p:nvPr>
        </p:nvSpPr>
        <p:spPr>
          <a:xfrm>
            <a:off x="381001" y="3140599"/>
            <a:ext cx="8097370" cy="445527"/>
          </a:xfrm>
          <a:prstGeom prst="rect">
            <a:avLst/>
          </a:prstGeom>
        </p:spPr>
        <p:txBody>
          <a:bodyPr/>
          <a:lstStyle>
            <a:lvl1pPr marL="0" indent="0">
              <a:spcBef>
                <a:spcPts val="0"/>
              </a:spcBef>
              <a:spcAft>
                <a:spcPts val="1800"/>
              </a:spcAft>
              <a:buFont typeface="Arial" panose="020B0604020202020204" pitchFamily="34" charset="0"/>
              <a:buNone/>
              <a:defRPr sz="1600">
                <a:solidFill>
                  <a:schemeClr val="tx1"/>
                </a:solidFill>
                <a:latin typeface="Verdana" panose="020B0604030504040204" pitchFamily="34" charset="0"/>
                <a:ea typeface="Verdana" panose="020B0604030504040204" pitchFamily="34" charset="0"/>
              </a:defRPr>
            </a:lvl1pPr>
            <a:lvl2pPr marL="457200" indent="0">
              <a:spcBef>
                <a:spcPts val="0"/>
              </a:spcBef>
              <a:spcAft>
                <a:spcPts val="1800"/>
              </a:spcAft>
              <a:buFont typeface="Century Gothic" pitchFamily="34" charset="0"/>
              <a:buNone/>
              <a:defRPr sz="1600">
                <a:solidFill>
                  <a:schemeClr val="tx1"/>
                </a:solidFill>
                <a:latin typeface="Century Gothic" panose="020B0502020202020204" pitchFamily="34" charset="0"/>
              </a:defRPr>
            </a:lvl2pPr>
            <a:lvl3pPr marL="914400" indent="0">
              <a:spcBef>
                <a:spcPts val="0"/>
              </a:spcBef>
              <a:spcAft>
                <a:spcPts val="1800"/>
              </a:spcAft>
              <a:buNone/>
              <a:defRPr sz="1600">
                <a:solidFill>
                  <a:schemeClr val="tx1"/>
                </a:solidFill>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GB" noProof="0"/>
              <a:t>Subheadline</a:t>
            </a:r>
          </a:p>
        </p:txBody>
      </p:sp>
      <p:sp>
        <p:nvSpPr>
          <p:cNvPr id="11" name="Inhaltsplatzhalter 8">
            <a:extLst>
              <a:ext uri="{FF2B5EF4-FFF2-40B4-BE49-F238E27FC236}">
                <a16:creationId xmlns:a16="http://schemas.microsoft.com/office/drawing/2014/main" id="{2B2E481B-1E31-406B-9206-09A00BB0DB56}"/>
              </a:ext>
            </a:extLst>
          </p:cNvPr>
          <p:cNvSpPr>
            <a:spLocks noGrp="1"/>
          </p:cNvSpPr>
          <p:nvPr>
            <p:ph sz="quarter" idx="15" hasCustomPrompt="1"/>
          </p:nvPr>
        </p:nvSpPr>
        <p:spPr>
          <a:xfrm>
            <a:off x="381001" y="3689239"/>
            <a:ext cx="8097370" cy="1753396"/>
          </a:xfrm>
          <a:prstGeom prst="rect">
            <a:avLst/>
          </a:prstGeom>
        </p:spPr>
        <p:txBody>
          <a:bodyPr/>
          <a:lstStyle>
            <a:lvl1pPr marL="0" indent="0">
              <a:spcBef>
                <a:spcPts val="0"/>
              </a:spcBef>
              <a:spcAft>
                <a:spcPts val="1800"/>
              </a:spcAft>
              <a:buFont typeface="Arial" panose="020B0604020202020204" pitchFamily="34" charset="0"/>
              <a:buNone/>
              <a:defRPr sz="1000">
                <a:solidFill>
                  <a:schemeClr val="tx1"/>
                </a:solidFill>
                <a:latin typeface="Verdana" panose="020B0604030504040204" pitchFamily="34" charset="0"/>
                <a:ea typeface="Verdana" panose="020B0604030504040204" pitchFamily="34" charset="0"/>
              </a:defRPr>
            </a:lvl1pPr>
            <a:lvl2pPr marL="457200" indent="0">
              <a:spcBef>
                <a:spcPts val="0"/>
              </a:spcBef>
              <a:spcAft>
                <a:spcPts val="1800"/>
              </a:spcAft>
              <a:buFont typeface="Century Gothic" pitchFamily="34" charset="0"/>
              <a:buNone/>
              <a:defRPr sz="1600">
                <a:solidFill>
                  <a:schemeClr val="tx1"/>
                </a:solidFill>
                <a:latin typeface="Century Gothic" panose="020B0502020202020204" pitchFamily="34" charset="0"/>
              </a:defRPr>
            </a:lvl2pPr>
            <a:lvl3pPr marL="914400" indent="0">
              <a:spcBef>
                <a:spcPts val="0"/>
              </a:spcBef>
              <a:spcAft>
                <a:spcPts val="1800"/>
              </a:spcAft>
              <a:buNone/>
              <a:defRPr sz="1600">
                <a:solidFill>
                  <a:schemeClr val="tx1"/>
                </a:solidFill>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lvl="0"/>
            <a:r>
              <a:rPr lang="en-GB" noProof="0"/>
              <a:t>Text</a:t>
            </a:r>
          </a:p>
        </p:txBody>
      </p:sp>
      <p:sp>
        <p:nvSpPr>
          <p:cNvPr id="12" name="Rechteck 1">
            <a:extLst>
              <a:ext uri="{FF2B5EF4-FFF2-40B4-BE49-F238E27FC236}">
                <a16:creationId xmlns:a16="http://schemas.microsoft.com/office/drawing/2014/main" id="{CEB0C034-A1D1-42F0-A5B2-1FE12238ED2D}"/>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3" name="Grafik 6" descr="schoenherr-logo-grey-CMYK.gif">
            <a:extLst>
              <a:ext uri="{FF2B5EF4-FFF2-40B4-BE49-F238E27FC236}">
                <a16:creationId xmlns:a16="http://schemas.microsoft.com/office/drawing/2014/main" id="{187E297B-EDA1-4AAB-9007-E240D4E24495}"/>
              </a:ext>
            </a:extLst>
          </p:cNvPr>
          <p:cNvPicPr>
            <a:picLocks noChangeAspect="1"/>
          </p:cNvPicPr>
          <p:nvPr userDrawn="1"/>
        </p:nvPicPr>
        <p:blipFill>
          <a:blip r:embed="rId2" cstate="print"/>
          <a:stretch>
            <a:fillRect/>
          </a:stretch>
        </p:blipFill>
        <p:spPr>
          <a:xfrm>
            <a:off x="3898800" y="6346800"/>
            <a:ext cx="1332000" cy="190516"/>
          </a:xfrm>
          <a:prstGeom prst="rect">
            <a:avLst/>
          </a:prstGeom>
        </p:spPr>
      </p:pic>
      <p:sp>
        <p:nvSpPr>
          <p:cNvPr id="14" name="Textfeld 5">
            <a:extLst>
              <a:ext uri="{FF2B5EF4-FFF2-40B4-BE49-F238E27FC236}">
                <a16:creationId xmlns:a16="http://schemas.microsoft.com/office/drawing/2014/main" id="{D0DAEC50-BA8B-4C19-B6D0-B568AA2EC195}"/>
              </a:ext>
            </a:extLst>
          </p:cNvPr>
          <p:cNvSpPr txBox="1"/>
          <p:nvPr userDrawn="1"/>
        </p:nvSpPr>
        <p:spPr>
          <a:xfrm>
            <a:off x="381001" y="6346800"/>
            <a:ext cx="2016224" cy="215444"/>
          </a:xfrm>
          <a:prstGeom prst="rect">
            <a:avLst/>
          </a:prstGeom>
          <a:noFill/>
        </p:spPr>
        <p:txBody>
          <a:bodyPr wrap="square" rtlCol="0">
            <a:spAutoFit/>
          </a:bodyPr>
          <a:lstStyle/>
          <a:p>
            <a:r>
              <a:rPr lang="en-GB" sz="800" noProof="0">
                <a:latin typeface="Century Gothic" pitchFamily="34" charset="0"/>
              </a:rPr>
              <a:t>© Schoenherr 2022</a:t>
            </a:r>
          </a:p>
        </p:txBody>
      </p:sp>
      <p:grpSp>
        <p:nvGrpSpPr>
          <p:cNvPr id="15" name="Group 14">
            <a:extLst>
              <a:ext uri="{FF2B5EF4-FFF2-40B4-BE49-F238E27FC236}">
                <a16:creationId xmlns:a16="http://schemas.microsoft.com/office/drawing/2014/main" id="{8B112031-C2CF-4A15-B79F-AFF2FA40E516}"/>
              </a:ext>
            </a:extLst>
          </p:cNvPr>
          <p:cNvGrpSpPr/>
          <p:nvPr userDrawn="1"/>
        </p:nvGrpSpPr>
        <p:grpSpPr>
          <a:xfrm>
            <a:off x="423676" y="979096"/>
            <a:ext cx="8309162" cy="144000"/>
            <a:chOff x="423676" y="979096"/>
            <a:chExt cx="8309162" cy="144000"/>
          </a:xfrm>
        </p:grpSpPr>
        <p:cxnSp>
          <p:nvCxnSpPr>
            <p:cNvPr id="16" name="Straight Connector 15">
              <a:extLst>
                <a:ext uri="{FF2B5EF4-FFF2-40B4-BE49-F238E27FC236}">
                  <a16:creationId xmlns:a16="http://schemas.microsoft.com/office/drawing/2014/main" id="{8E62A18E-A417-4557-840D-D143AC2D23FE}"/>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B103B1CC-A60B-4750-8EA9-3D30E29A45F0}"/>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Titel 1">
            <a:extLst>
              <a:ext uri="{FF2B5EF4-FFF2-40B4-BE49-F238E27FC236}">
                <a16:creationId xmlns:a16="http://schemas.microsoft.com/office/drawing/2014/main" id="{4D804510-72F8-48F5-BA94-4B37B21AF046}"/>
              </a:ext>
            </a:extLst>
          </p:cNvPr>
          <p:cNvSpPr>
            <a:spLocks noGrp="1"/>
          </p:cNvSpPr>
          <p:nvPr>
            <p:ph type="ctrTitle" hasCustomPrompt="1"/>
          </p:nvPr>
        </p:nvSpPr>
        <p:spPr>
          <a:xfrm>
            <a:off x="378853" y="546570"/>
            <a:ext cx="8097370" cy="504000"/>
          </a:xfrm>
          <a:prstGeom prst="rect">
            <a:avLst/>
          </a:prstGeom>
        </p:spPr>
        <p:txBody>
          <a:bodyPr anchor="b"/>
          <a:lstStyle>
            <a:lvl1pPr algn="l">
              <a:defRPr sz="26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1304684952"/>
      </p:ext>
    </p:extLst>
  </p:cSld>
  <p:clrMapOvr>
    <a:masterClrMapping/>
  </p:clrMapOvr>
  <p:extLst>
    <p:ext uri="{DCECCB84-F9BA-43D5-87BE-67443E8EF086}">
      <p15:sldGuideLst xmlns:p15="http://schemas.microsoft.com/office/powerpoint/2012/main">
        <p15:guide id="1" pos="226" userDrawn="1">
          <p15:clr>
            <a:srgbClr val="FBAE40"/>
          </p15:clr>
        </p15:guide>
        <p15:guide id="2" pos="295" userDrawn="1">
          <p15:clr>
            <a:srgbClr val="FBAE40"/>
          </p15:clr>
        </p15:guide>
        <p15:guide id="3" pos="2789" userDrawn="1">
          <p15:clr>
            <a:srgbClr val="FBAE40"/>
          </p15:clr>
        </p15:guide>
        <p15:guide id="4" pos="5352" userDrawn="1">
          <p15:clr>
            <a:srgbClr val="FBAE40"/>
          </p15:clr>
        </p15:guide>
        <p15:guide id="5" orient="horz" pos="2432" userDrawn="1">
          <p15:clr>
            <a:srgbClr val="FBAE40"/>
          </p15:clr>
        </p15:guide>
        <p15:guide id="6" orient="horz" pos="1117" userDrawn="1">
          <p15:clr>
            <a:srgbClr val="FBAE40"/>
          </p15:clr>
        </p15:guide>
        <p15:guide id="7" orient="horz" pos="2228" userDrawn="1">
          <p15:clr>
            <a:srgbClr val="FBAE40"/>
          </p15:clr>
        </p15:guide>
        <p15:guide id="8" orient="horz" pos="2636" userDrawn="1">
          <p15:clr>
            <a:srgbClr val="FBAE40"/>
          </p15:clr>
        </p15:guide>
        <p15:guide id="9" orient="horz" pos="3725"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 two columns">
    <p:spTree>
      <p:nvGrpSpPr>
        <p:cNvPr id="1" name=""/>
        <p:cNvGrpSpPr/>
        <p:nvPr/>
      </p:nvGrpSpPr>
      <p:grpSpPr>
        <a:xfrm>
          <a:off x="0" y="0"/>
          <a:ext cx="0" cy="0"/>
          <a:chOff x="0" y="0"/>
          <a:chExt cx="0" cy="0"/>
        </a:xfrm>
      </p:grpSpPr>
      <p:sp>
        <p:nvSpPr>
          <p:cNvPr id="12" name="Inhaltsplatzhalter 8">
            <a:extLst>
              <a:ext uri="{FF2B5EF4-FFF2-40B4-BE49-F238E27FC236}">
                <a16:creationId xmlns:a16="http://schemas.microsoft.com/office/drawing/2014/main" id="{FF17EC8E-5869-4FF6-AAF1-405E4FF04D38}"/>
              </a:ext>
            </a:extLst>
          </p:cNvPr>
          <p:cNvSpPr>
            <a:spLocks noGrp="1"/>
          </p:cNvSpPr>
          <p:nvPr>
            <p:ph sz="quarter" idx="13" hasCustomPrompt="1"/>
          </p:nvPr>
        </p:nvSpPr>
        <p:spPr>
          <a:xfrm>
            <a:off x="358775" y="1319522"/>
            <a:ext cx="3850177" cy="4539600"/>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a:buFont typeface="Arial" panose="020B0604020202020204" pitchFamily="34" charset="0"/>
              <a:buChar char="•"/>
              <a:defRPr lang="de-DE" sz="1600" kern="1200" baseline="0" dirty="0" smtClean="0">
                <a:solidFill>
                  <a:schemeClr val="tx1"/>
                </a:solidFill>
                <a:latin typeface="Verdana" panose="020B0604030504040204" pitchFamily="34" charset="0"/>
                <a:ea typeface="Verdana" panose="020B0604030504040204" pitchFamily="34" charset="0"/>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1" indent="-342900" algn="l" defTabSz="914400" rtl="0" eaLnBrk="1" latinLnBrk="0" hangingPunct="1">
              <a:spcBef>
                <a:spcPts val="0"/>
              </a:spcBef>
              <a:spcAft>
                <a:spcPts val="1800"/>
              </a:spcAft>
              <a:buClr>
                <a:srgbClr val="E20078"/>
              </a:buClr>
              <a:defRPr/>
            </a:pPr>
            <a:r>
              <a:rPr lang="en-GB" noProof="0"/>
              <a:t>Text</a:t>
            </a:r>
          </a:p>
        </p:txBody>
      </p:sp>
      <p:sp>
        <p:nvSpPr>
          <p:cNvPr id="18" name="Inhaltsplatzhalter 8">
            <a:extLst>
              <a:ext uri="{FF2B5EF4-FFF2-40B4-BE49-F238E27FC236}">
                <a16:creationId xmlns:a16="http://schemas.microsoft.com/office/drawing/2014/main" id="{99465587-D07B-4B9A-A85F-728D90FEFB73}"/>
              </a:ext>
            </a:extLst>
          </p:cNvPr>
          <p:cNvSpPr>
            <a:spLocks noGrp="1"/>
          </p:cNvSpPr>
          <p:nvPr>
            <p:ph sz="quarter" idx="14" hasCustomPrompt="1"/>
          </p:nvPr>
        </p:nvSpPr>
        <p:spPr>
          <a:xfrm>
            <a:off x="4695614" y="1319522"/>
            <a:ext cx="3760531" cy="4539600"/>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a:buFont typeface="Arial" panose="020B0604020202020204" pitchFamily="34" charset="0"/>
              <a:buChar char="•"/>
              <a:defRPr lang="de-DE" sz="1600" kern="1200" baseline="0" dirty="0" smtClean="0">
                <a:solidFill>
                  <a:schemeClr val="tx1"/>
                </a:solidFill>
                <a:latin typeface="Verdana" panose="020B0604030504040204" pitchFamily="34" charset="0"/>
                <a:ea typeface="Verdana" panose="020B0604030504040204" pitchFamily="34" charset="0"/>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1" indent="-342900" algn="l" defTabSz="914400" rtl="0" eaLnBrk="1" latinLnBrk="0" hangingPunct="1">
              <a:spcBef>
                <a:spcPts val="0"/>
              </a:spcBef>
              <a:spcAft>
                <a:spcPts val="1800"/>
              </a:spcAft>
              <a:buClr>
                <a:srgbClr val="E20078"/>
              </a:buClr>
              <a:defRPr/>
            </a:pPr>
            <a:r>
              <a:rPr lang="en-GB" noProof="0" dirty="0"/>
              <a:t>Text</a:t>
            </a:r>
          </a:p>
        </p:txBody>
      </p:sp>
      <p:sp>
        <p:nvSpPr>
          <p:cNvPr id="11" name="Rechteck 1">
            <a:extLst>
              <a:ext uri="{FF2B5EF4-FFF2-40B4-BE49-F238E27FC236}">
                <a16:creationId xmlns:a16="http://schemas.microsoft.com/office/drawing/2014/main" id="{E3396553-5C8C-47B4-84C1-E3A71A90332D}"/>
              </a:ext>
            </a:extLst>
          </p:cNvPr>
          <p:cNvSpPr/>
          <p:nvPr userDrawn="1"/>
        </p:nvSpPr>
        <p:spPr>
          <a:xfrm>
            <a:off x="8575200" y="6321600"/>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3" name="Grafik 6" descr="schoenherr-logo-grey-CMYK.gif">
            <a:extLst>
              <a:ext uri="{FF2B5EF4-FFF2-40B4-BE49-F238E27FC236}">
                <a16:creationId xmlns:a16="http://schemas.microsoft.com/office/drawing/2014/main" id="{E9A5AA68-AE8E-446C-86CB-FE01CE2D7572}"/>
              </a:ext>
            </a:extLst>
          </p:cNvPr>
          <p:cNvPicPr>
            <a:picLocks noChangeAspect="1"/>
          </p:cNvPicPr>
          <p:nvPr userDrawn="1"/>
        </p:nvPicPr>
        <p:blipFill>
          <a:blip r:embed="rId2" cstate="print"/>
          <a:stretch>
            <a:fillRect/>
          </a:stretch>
        </p:blipFill>
        <p:spPr>
          <a:xfrm>
            <a:off x="3898800" y="6346800"/>
            <a:ext cx="1332000" cy="190516"/>
          </a:xfrm>
          <a:prstGeom prst="rect">
            <a:avLst/>
          </a:prstGeom>
        </p:spPr>
      </p:pic>
      <p:sp>
        <p:nvSpPr>
          <p:cNvPr id="14" name="Textfeld 5">
            <a:extLst>
              <a:ext uri="{FF2B5EF4-FFF2-40B4-BE49-F238E27FC236}">
                <a16:creationId xmlns:a16="http://schemas.microsoft.com/office/drawing/2014/main" id="{8264223A-3E7F-4C30-AFCA-605BB80D94E0}"/>
              </a:ext>
            </a:extLst>
          </p:cNvPr>
          <p:cNvSpPr txBox="1"/>
          <p:nvPr userDrawn="1"/>
        </p:nvSpPr>
        <p:spPr>
          <a:xfrm>
            <a:off x="381600" y="6346800"/>
            <a:ext cx="2016224" cy="215444"/>
          </a:xfrm>
          <a:prstGeom prst="rect">
            <a:avLst/>
          </a:prstGeom>
          <a:noFill/>
        </p:spPr>
        <p:txBody>
          <a:bodyPr wrap="square" rtlCol="0">
            <a:spAutoFit/>
          </a:bodyPr>
          <a:lstStyle/>
          <a:p>
            <a:r>
              <a:rPr lang="en-GB" sz="800" noProof="0">
                <a:latin typeface="Century Gothic" pitchFamily="34" charset="0"/>
              </a:rPr>
              <a:t>© Schoenherr 2022</a:t>
            </a:r>
          </a:p>
        </p:txBody>
      </p:sp>
      <p:grpSp>
        <p:nvGrpSpPr>
          <p:cNvPr id="10" name="Group 9">
            <a:extLst>
              <a:ext uri="{FF2B5EF4-FFF2-40B4-BE49-F238E27FC236}">
                <a16:creationId xmlns:a16="http://schemas.microsoft.com/office/drawing/2014/main" id="{B54EFC48-41AF-4235-A936-687DDEAB288F}"/>
              </a:ext>
            </a:extLst>
          </p:cNvPr>
          <p:cNvGrpSpPr/>
          <p:nvPr userDrawn="1"/>
        </p:nvGrpSpPr>
        <p:grpSpPr>
          <a:xfrm>
            <a:off x="423676" y="979096"/>
            <a:ext cx="8309162" cy="144000"/>
            <a:chOff x="423676" y="979096"/>
            <a:chExt cx="8309162" cy="144000"/>
          </a:xfrm>
        </p:grpSpPr>
        <p:cxnSp>
          <p:nvCxnSpPr>
            <p:cNvPr id="15" name="Straight Connector 14">
              <a:extLst>
                <a:ext uri="{FF2B5EF4-FFF2-40B4-BE49-F238E27FC236}">
                  <a16:creationId xmlns:a16="http://schemas.microsoft.com/office/drawing/2014/main" id="{C08EB32A-E601-4549-B45D-63ACA7D22B1F}"/>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F99D1D58-9C06-43C0-9B34-DE89C4EE1C40}"/>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itel 1">
            <a:extLst>
              <a:ext uri="{FF2B5EF4-FFF2-40B4-BE49-F238E27FC236}">
                <a16:creationId xmlns:a16="http://schemas.microsoft.com/office/drawing/2014/main" id="{4FA2B7ED-9912-4C1F-B747-F4E1D853DD92}"/>
              </a:ext>
            </a:extLst>
          </p:cNvPr>
          <p:cNvSpPr>
            <a:spLocks noGrp="1"/>
          </p:cNvSpPr>
          <p:nvPr>
            <p:ph type="ctrTitle" hasCustomPrompt="1"/>
          </p:nvPr>
        </p:nvSpPr>
        <p:spPr>
          <a:xfrm>
            <a:off x="378853" y="546570"/>
            <a:ext cx="8097370" cy="504000"/>
          </a:xfrm>
          <a:prstGeom prst="rect">
            <a:avLst/>
          </a:prstGeom>
        </p:spPr>
        <p:txBody>
          <a:bodyPr anchor="b"/>
          <a:lstStyle>
            <a:lvl1pPr algn="l">
              <a:defRPr sz="26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2569041704"/>
      </p:ext>
    </p:extLst>
  </p:cSld>
  <p:clrMapOvr>
    <a:masterClrMapping/>
  </p:clrMapOvr>
  <p:extLst>
    <p:ext uri="{DCECCB84-F9BA-43D5-87BE-67443E8EF086}">
      <p15:sldGuideLst xmlns:p15="http://schemas.microsoft.com/office/powerpoint/2012/main">
        <p15:guide id="1" pos="226" userDrawn="1">
          <p15:clr>
            <a:srgbClr val="FBAE40"/>
          </p15:clr>
        </p15:guide>
        <p15:guide id="2" pos="295" userDrawn="1">
          <p15:clr>
            <a:srgbClr val="FBAE40"/>
          </p15:clr>
        </p15:guide>
        <p15:guide id="3" orient="horz" pos="2523" userDrawn="1">
          <p15:clr>
            <a:srgbClr val="FBAE40"/>
          </p15:clr>
        </p15:guide>
        <p15:guide id="4" orient="horz" pos="1117" userDrawn="1">
          <p15:clr>
            <a:srgbClr val="FBAE40"/>
          </p15:clr>
        </p15:guide>
        <p15:guide id="5" orient="horz" pos="3974" userDrawn="1">
          <p15:clr>
            <a:srgbClr val="FBAE40"/>
          </p15:clr>
        </p15:guide>
        <p15:guide id="6" pos="53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V template">
    <p:spTree>
      <p:nvGrpSpPr>
        <p:cNvPr id="1" name=""/>
        <p:cNvGrpSpPr/>
        <p:nvPr/>
      </p:nvGrpSpPr>
      <p:grpSpPr>
        <a:xfrm>
          <a:off x="0" y="0"/>
          <a:ext cx="0" cy="0"/>
          <a:chOff x="0" y="0"/>
          <a:chExt cx="0" cy="0"/>
        </a:xfrm>
      </p:grpSpPr>
      <p:sp>
        <p:nvSpPr>
          <p:cNvPr id="12" name="Inhaltsplatzhalter 8">
            <a:extLst>
              <a:ext uri="{FF2B5EF4-FFF2-40B4-BE49-F238E27FC236}">
                <a16:creationId xmlns:a16="http://schemas.microsoft.com/office/drawing/2014/main" id="{FF17EC8E-5869-4FF6-AAF1-405E4FF04D38}"/>
              </a:ext>
            </a:extLst>
          </p:cNvPr>
          <p:cNvSpPr>
            <a:spLocks noGrp="1"/>
          </p:cNvSpPr>
          <p:nvPr>
            <p:ph sz="quarter" idx="13" hasCustomPrompt="1"/>
          </p:nvPr>
        </p:nvSpPr>
        <p:spPr>
          <a:xfrm>
            <a:off x="381001" y="1254338"/>
            <a:ext cx="5304904" cy="4539600"/>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marL="0" indent="0">
              <a:buFont typeface="Arial" panose="020B0604020202020204" pitchFamily="34" charset="0"/>
              <a:buNone/>
              <a:defRPr lang="de-DE" sz="1000" kern="1200" baseline="0" dirty="0" smtClean="0">
                <a:solidFill>
                  <a:schemeClr val="tx1"/>
                </a:solidFill>
                <a:latin typeface="Verdana" panose="020B0604030504040204" pitchFamily="34" charset="0"/>
                <a:ea typeface="Verdana" panose="020B0604030504040204" pitchFamily="34" charset="0"/>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1" indent="-342900" algn="l" defTabSz="914400" rtl="0" eaLnBrk="1" latinLnBrk="0" hangingPunct="1">
              <a:spcBef>
                <a:spcPts val="0"/>
              </a:spcBef>
              <a:spcAft>
                <a:spcPts val="1800"/>
              </a:spcAft>
              <a:buClr>
                <a:srgbClr val="E20078"/>
              </a:buClr>
              <a:defRPr/>
            </a:pPr>
            <a:r>
              <a:rPr lang="en-GB" noProof="0"/>
              <a:t>Text</a:t>
            </a:r>
          </a:p>
        </p:txBody>
      </p:sp>
      <p:sp>
        <p:nvSpPr>
          <p:cNvPr id="3" name="Text Placeholder 2">
            <a:extLst>
              <a:ext uri="{FF2B5EF4-FFF2-40B4-BE49-F238E27FC236}">
                <a16:creationId xmlns:a16="http://schemas.microsoft.com/office/drawing/2014/main" id="{2A417607-ABBB-472C-9FDE-4E6381969C29}"/>
              </a:ext>
            </a:extLst>
          </p:cNvPr>
          <p:cNvSpPr>
            <a:spLocks noGrp="1"/>
          </p:cNvSpPr>
          <p:nvPr>
            <p:ph type="body" sz="quarter" idx="14" hasCustomPrompt="1"/>
          </p:nvPr>
        </p:nvSpPr>
        <p:spPr>
          <a:xfrm>
            <a:off x="6201989" y="1254338"/>
            <a:ext cx="1446212" cy="830263"/>
          </a:xfrm>
          <a:prstGeom prst="rect">
            <a:avLst/>
          </a:prstGeom>
        </p:spPr>
        <p:txBody>
          <a:bodyPr/>
          <a:lstStyle>
            <a:lvl1pPr marL="0" indent="0">
              <a:buNone/>
              <a:defRPr sz="900">
                <a:solidFill>
                  <a:schemeClr val="tx1"/>
                </a:solidFill>
                <a:latin typeface="Verdana" panose="020B0604030504040204" pitchFamily="34" charset="0"/>
                <a:ea typeface="Verdana" panose="020B0604030504040204" pitchFamily="34" charset="0"/>
              </a:defRPr>
            </a:lvl1pPr>
          </a:lstStyle>
          <a:p>
            <a:pPr lvl="0"/>
            <a:r>
              <a:rPr lang="en-GB" noProof="0"/>
              <a:t>Name</a:t>
            </a:r>
          </a:p>
          <a:p>
            <a:pPr lvl="0"/>
            <a:r>
              <a:rPr lang="en-GB" noProof="0"/>
              <a:t>Position</a:t>
            </a:r>
          </a:p>
          <a:p>
            <a:pPr lvl="0"/>
            <a:endParaRPr lang="en-GB" noProof="0"/>
          </a:p>
          <a:p>
            <a:pPr lvl="0"/>
            <a:r>
              <a:rPr lang="en-GB" noProof="0"/>
              <a:t>T:</a:t>
            </a:r>
          </a:p>
          <a:p>
            <a:pPr lvl="0"/>
            <a:r>
              <a:rPr lang="en-GB" noProof="0"/>
              <a:t>E:</a:t>
            </a:r>
          </a:p>
        </p:txBody>
      </p:sp>
      <p:sp>
        <p:nvSpPr>
          <p:cNvPr id="16" name="Picture Placeholder 15">
            <a:extLst>
              <a:ext uri="{FF2B5EF4-FFF2-40B4-BE49-F238E27FC236}">
                <a16:creationId xmlns:a16="http://schemas.microsoft.com/office/drawing/2014/main" id="{24765B4D-19D5-4ED1-8F1C-3591B8D96BEB}"/>
              </a:ext>
            </a:extLst>
          </p:cNvPr>
          <p:cNvSpPr>
            <a:spLocks noGrp="1"/>
          </p:cNvSpPr>
          <p:nvPr>
            <p:ph type="pic" sz="quarter" idx="15" hasCustomPrompt="1"/>
          </p:nvPr>
        </p:nvSpPr>
        <p:spPr>
          <a:xfrm>
            <a:off x="7648576" y="1254788"/>
            <a:ext cx="829796" cy="1112866"/>
          </a:xfrm>
          <a:prstGeom prst="rect">
            <a:avLst/>
          </a:prstGeom>
        </p:spPr>
        <p:txBody>
          <a:bodyPr/>
          <a:lstStyle>
            <a:lvl1pPr marL="0" indent="0">
              <a:buNone/>
              <a:defRPr sz="900">
                <a:solidFill>
                  <a:schemeClr val="tx1"/>
                </a:solidFill>
                <a:latin typeface="+mj-lt"/>
              </a:defRPr>
            </a:lvl1pPr>
          </a:lstStyle>
          <a:p>
            <a:r>
              <a:rPr lang="de-DE" dirty="0" err="1"/>
              <a:t>Photo</a:t>
            </a:r>
            <a:endParaRPr lang="de-AT" dirty="0"/>
          </a:p>
        </p:txBody>
      </p:sp>
      <p:pic>
        <p:nvPicPr>
          <p:cNvPr id="17" name="Picture 2" descr="C:\Users\Gajic\Desktop\quoatation_signs_lindingerv2.png">
            <a:extLst>
              <a:ext uri="{FF2B5EF4-FFF2-40B4-BE49-F238E27FC236}">
                <a16:creationId xmlns:a16="http://schemas.microsoft.com/office/drawing/2014/main" id="{C89FC3CE-CD17-42EB-B710-043C5931F63D}"/>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9591" b="80326"/>
          <a:stretch/>
        </p:blipFill>
        <p:spPr bwMode="auto">
          <a:xfrm>
            <a:off x="6295852" y="2820009"/>
            <a:ext cx="206287" cy="333375"/>
          </a:xfrm>
          <a:prstGeom prst="rect">
            <a:avLst/>
          </a:prstGeom>
          <a:noFill/>
          <a:extLst>
            <a:ext uri="{909E8E84-426E-40DD-AFC4-6F175D3DCCD1}">
              <a14:hiddenFill xmlns:a14="http://schemas.microsoft.com/office/drawing/2010/main">
                <a:solidFill>
                  <a:srgbClr val="FFFFFF"/>
                </a:solidFill>
              </a14:hiddenFill>
            </a:ext>
          </a:extLst>
        </p:spPr>
      </p:pic>
      <p:sp>
        <p:nvSpPr>
          <p:cNvPr id="20" name="Text Placeholder 19">
            <a:extLst>
              <a:ext uri="{FF2B5EF4-FFF2-40B4-BE49-F238E27FC236}">
                <a16:creationId xmlns:a16="http://schemas.microsoft.com/office/drawing/2014/main" id="{9BE5BFFD-2B35-4142-95AC-6F56F3C5EA8B}"/>
              </a:ext>
            </a:extLst>
          </p:cNvPr>
          <p:cNvSpPr>
            <a:spLocks noGrp="1"/>
          </p:cNvSpPr>
          <p:nvPr>
            <p:ph type="body" sz="quarter" idx="16" hasCustomPrompt="1"/>
          </p:nvPr>
        </p:nvSpPr>
        <p:spPr>
          <a:xfrm>
            <a:off x="6201989" y="3266151"/>
            <a:ext cx="2276850" cy="838200"/>
          </a:xfrm>
          <a:prstGeom prst="rect">
            <a:avLst/>
          </a:prstGeom>
        </p:spPr>
        <p:txBody>
          <a:bodyPr/>
          <a:lstStyle>
            <a:lvl1pPr marL="0" indent="0">
              <a:buNone/>
              <a:defRPr sz="1200" i="1">
                <a:solidFill>
                  <a:schemeClr val="tx1"/>
                </a:solidFill>
                <a:latin typeface="Verdana" panose="020B0604030504040204" pitchFamily="34" charset="0"/>
                <a:ea typeface="Verdana" panose="020B0604030504040204" pitchFamily="34" charset="0"/>
              </a:defRPr>
            </a:lvl1pPr>
            <a:lvl2pPr marL="457200" indent="0">
              <a:buNone/>
              <a:defRPr sz="1200">
                <a:latin typeface="+mj-lt"/>
              </a:defRPr>
            </a:lvl2pPr>
            <a:lvl3pPr marL="914400" indent="0">
              <a:buNone/>
              <a:defRPr sz="1200">
                <a:latin typeface="+mj-lt"/>
              </a:defRPr>
            </a:lvl3pPr>
            <a:lvl4pPr marL="1371600" indent="0">
              <a:buNone/>
              <a:defRPr sz="1200">
                <a:latin typeface="+mj-lt"/>
              </a:defRPr>
            </a:lvl4pPr>
            <a:lvl5pPr marL="1828800" indent="0">
              <a:buNone/>
              <a:defRPr sz="1200">
                <a:latin typeface="+mj-lt"/>
              </a:defRPr>
            </a:lvl5pPr>
          </a:lstStyle>
          <a:p>
            <a:pPr lvl="0"/>
            <a:r>
              <a:rPr lang="en-GB" noProof="0"/>
              <a:t>Quote</a:t>
            </a:r>
          </a:p>
        </p:txBody>
      </p:sp>
      <p:sp>
        <p:nvSpPr>
          <p:cNvPr id="13" name="Rechteck 1">
            <a:extLst>
              <a:ext uri="{FF2B5EF4-FFF2-40B4-BE49-F238E27FC236}">
                <a16:creationId xmlns:a16="http://schemas.microsoft.com/office/drawing/2014/main" id="{B2253462-1EE6-4E77-9BC3-337D9962B3BB}"/>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8" name="Grafik 6" descr="schoenherr-logo-grey-CMYK.gif">
            <a:extLst>
              <a:ext uri="{FF2B5EF4-FFF2-40B4-BE49-F238E27FC236}">
                <a16:creationId xmlns:a16="http://schemas.microsoft.com/office/drawing/2014/main" id="{94A196B3-0589-48E8-8B71-A5F240FC4666}"/>
              </a:ext>
            </a:extLst>
          </p:cNvPr>
          <p:cNvPicPr>
            <a:picLocks noChangeAspect="1"/>
          </p:cNvPicPr>
          <p:nvPr userDrawn="1"/>
        </p:nvPicPr>
        <p:blipFill>
          <a:blip r:embed="rId3" cstate="print"/>
          <a:stretch>
            <a:fillRect/>
          </a:stretch>
        </p:blipFill>
        <p:spPr>
          <a:xfrm>
            <a:off x="3898800" y="6346800"/>
            <a:ext cx="1332000" cy="190516"/>
          </a:xfrm>
          <a:prstGeom prst="rect">
            <a:avLst/>
          </a:prstGeom>
        </p:spPr>
      </p:pic>
      <p:sp>
        <p:nvSpPr>
          <p:cNvPr id="19" name="Textfeld 5">
            <a:extLst>
              <a:ext uri="{FF2B5EF4-FFF2-40B4-BE49-F238E27FC236}">
                <a16:creationId xmlns:a16="http://schemas.microsoft.com/office/drawing/2014/main" id="{BF26F696-C633-446C-923B-FAB1428C1415}"/>
              </a:ext>
            </a:extLst>
          </p:cNvPr>
          <p:cNvSpPr txBox="1"/>
          <p:nvPr userDrawn="1"/>
        </p:nvSpPr>
        <p:spPr>
          <a:xfrm>
            <a:off x="381001" y="6346800"/>
            <a:ext cx="2016224" cy="215444"/>
          </a:xfrm>
          <a:prstGeom prst="rect">
            <a:avLst/>
          </a:prstGeom>
          <a:noFill/>
        </p:spPr>
        <p:txBody>
          <a:bodyPr wrap="square" rtlCol="0">
            <a:spAutoFit/>
          </a:bodyPr>
          <a:lstStyle/>
          <a:p>
            <a:r>
              <a:rPr lang="en-GB" sz="800" noProof="0">
                <a:latin typeface="Century Gothic" pitchFamily="34" charset="0"/>
              </a:rPr>
              <a:t>© Schoenherr 2022</a:t>
            </a:r>
          </a:p>
        </p:txBody>
      </p:sp>
      <p:grpSp>
        <p:nvGrpSpPr>
          <p:cNvPr id="21" name="Group 20">
            <a:extLst>
              <a:ext uri="{FF2B5EF4-FFF2-40B4-BE49-F238E27FC236}">
                <a16:creationId xmlns:a16="http://schemas.microsoft.com/office/drawing/2014/main" id="{1552F669-7BB9-404F-A48C-4C51A2BB9BB1}"/>
              </a:ext>
            </a:extLst>
          </p:cNvPr>
          <p:cNvGrpSpPr/>
          <p:nvPr userDrawn="1"/>
        </p:nvGrpSpPr>
        <p:grpSpPr>
          <a:xfrm>
            <a:off x="423676" y="979096"/>
            <a:ext cx="8309162" cy="144000"/>
            <a:chOff x="423676" y="979096"/>
            <a:chExt cx="8309162" cy="144000"/>
          </a:xfrm>
        </p:grpSpPr>
        <p:cxnSp>
          <p:nvCxnSpPr>
            <p:cNvPr id="22" name="Straight Connector 21">
              <a:extLst>
                <a:ext uri="{FF2B5EF4-FFF2-40B4-BE49-F238E27FC236}">
                  <a16:creationId xmlns:a16="http://schemas.microsoft.com/office/drawing/2014/main" id="{F67EF9A6-D1B8-411E-902E-2B92142E9269}"/>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7C9F3F45-E616-4A5F-A675-7E1851016C92}"/>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itel 1">
            <a:extLst>
              <a:ext uri="{FF2B5EF4-FFF2-40B4-BE49-F238E27FC236}">
                <a16:creationId xmlns:a16="http://schemas.microsoft.com/office/drawing/2014/main" id="{7A0F64BB-C315-40E5-BA2D-20E131924399}"/>
              </a:ext>
            </a:extLst>
          </p:cNvPr>
          <p:cNvSpPr>
            <a:spLocks noGrp="1"/>
          </p:cNvSpPr>
          <p:nvPr>
            <p:ph type="ctrTitle" hasCustomPrompt="1"/>
          </p:nvPr>
        </p:nvSpPr>
        <p:spPr>
          <a:xfrm>
            <a:off x="378853" y="546570"/>
            <a:ext cx="8097370" cy="504000"/>
          </a:xfrm>
          <a:prstGeom prst="rect">
            <a:avLst/>
          </a:prstGeom>
        </p:spPr>
        <p:txBody>
          <a:bodyPr anchor="b"/>
          <a:lstStyle>
            <a:lvl1pPr algn="l">
              <a:defRPr sz="26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1825530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ffice">
    <p:spTree>
      <p:nvGrpSpPr>
        <p:cNvPr id="1" name=""/>
        <p:cNvGrpSpPr/>
        <p:nvPr/>
      </p:nvGrpSpPr>
      <p:grpSpPr>
        <a:xfrm>
          <a:off x="0" y="0"/>
          <a:ext cx="0" cy="0"/>
          <a:chOff x="0" y="0"/>
          <a:chExt cx="0" cy="0"/>
        </a:xfrm>
      </p:grpSpPr>
      <p:pic>
        <p:nvPicPr>
          <p:cNvPr id="10" name="Picture 2" descr="C:\Users\Gajic\Desktop\quoatation_signs_lindingerv2.png">
            <a:extLst>
              <a:ext uri="{FF2B5EF4-FFF2-40B4-BE49-F238E27FC236}">
                <a16:creationId xmlns:a16="http://schemas.microsoft.com/office/drawing/2014/main" id="{388518F0-45A8-4024-9DAD-1EE27F3AA6F8}"/>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9591" b="80326"/>
          <a:stretch/>
        </p:blipFill>
        <p:spPr bwMode="auto">
          <a:xfrm>
            <a:off x="470474" y="3495344"/>
            <a:ext cx="206287" cy="333375"/>
          </a:xfrm>
          <a:prstGeom prst="rect">
            <a:avLst/>
          </a:prstGeom>
          <a:noFill/>
          <a:extLst>
            <a:ext uri="{909E8E84-426E-40DD-AFC4-6F175D3DCCD1}">
              <a14:hiddenFill xmlns:a14="http://schemas.microsoft.com/office/drawing/2010/main">
                <a:solidFill>
                  <a:srgbClr val="FFFFFF"/>
                </a:solidFill>
              </a14:hiddenFill>
            </a:ext>
          </a:extLst>
        </p:spPr>
      </p:pic>
      <p:sp>
        <p:nvSpPr>
          <p:cNvPr id="11" name="Text Placeholder 19">
            <a:extLst>
              <a:ext uri="{FF2B5EF4-FFF2-40B4-BE49-F238E27FC236}">
                <a16:creationId xmlns:a16="http://schemas.microsoft.com/office/drawing/2014/main" id="{170C88D6-3616-4804-994B-A520603C9990}"/>
              </a:ext>
            </a:extLst>
          </p:cNvPr>
          <p:cNvSpPr>
            <a:spLocks noGrp="1"/>
          </p:cNvSpPr>
          <p:nvPr>
            <p:ph type="body" sz="quarter" idx="16" hasCustomPrompt="1"/>
          </p:nvPr>
        </p:nvSpPr>
        <p:spPr>
          <a:xfrm>
            <a:off x="381001" y="3941486"/>
            <a:ext cx="2291510" cy="838200"/>
          </a:xfrm>
          <a:prstGeom prst="rect">
            <a:avLst/>
          </a:prstGeom>
        </p:spPr>
        <p:txBody>
          <a:bodyPr/>
          <a:lstStyle>
            <a:lvl1pPr marL="0" indent="0">
              <a:buNone/>
              <a:defRPr sz="1200" i="1">
                <a:solidFill>
                  <a:schemeClr val="tx1"/>
                </a:solidFill>
                <a:latin typeface="Verdana" panose="020B0604030504040204" pitchFamily="34" charset="0"/>
                <a:ea typeface="Verdana" panose="020B0604030504040204" pitchFamily="34" charset="0"/>
              </a:defRPr>
            </a:lvl1pPr>
            <a:lvl2pPr marL="457200" indent="0">
              <a:buNone/>
              <a:defRPr sz="1200">
                <a:latin typeface="+mj-lt"/>
              </a:defRPr>
            </a:lvl2pPr>
            <a:lvl3pPr marL="914400" indent="0">
              <a:buNone/>
              <a:defRPr sz="1200">
                <a:latin typeface="+mj-lt"/>
              </a:defRPr>
            </a:lvl3pPr>
            <a:lvl4pPr marL="1371600" indent="0">
              <a:buNone/>
              <a:defRPr sz="1200">
                <a:latin typeface="+mj-lt"/>
              </a:defRPr>
            </a:lvl4pPr>
            <a:lvl5pPr marL="1828800" indent="0">
              <a:buNone/>
              <a:defRPr sz="1200">
                <a:latin typeface="+mj-lt"/>
              </a:defRPr>
            </a:lvl5pPr>
          </a:lstStyle>
          <a:p>
            <a:pPr lvl="0"/>
            <a:r>
              <a:rPr lang="en-GB" noProof="0"/>
              <a:t>Quote</a:t>
            </a:r>
          </a:p>
        </p:txBody>
      </p:sp>
      <p:sp>
        <p:nvSpPr>
          <p:cNvPr id="14" name="Picture Placeholder 13">
            <a:extLst>
              <a:ext uri="{FF2B5EF4-FFF2-40B4-BE49-F238E27FC236}">
                <a16:creationId xmlns:a16="http://schemas.microsoft.com/office/drawing/2014/main" id="{C8924C5F-9D33-4652-870B-84F78EC94F38}"/>
              </a:ext>
            </a:extLst>
          </p:cNvPr>
          <p:cNvSpPr>
            <a:spLocks noGrp="1"/>
          </p:cNvSpPr>
          <p:nvPr>
            <p:ph type="pic" sz="quarter" idx="17" hasCustomPrompt="1"/>
          </p:nvPr>
        </p:nvSpPr>
        <p:spPr>
          <a:xfrm>
            <a:off x="3598863" y="1793888"/>
            <a:ext cx="5545137" cy="4089400"/>
          </a:xfrm>
          <a:prstGeom prst="rect">
            <a:avLst/>
          </a:prstGeom>
        </p:spPr>
        <p:txBody>
          <a:bodyPr/>
          <a:lstStyle>
            <a:lvl1pPr marL="0" indent="0">
              <a:buNone/>
              <a:defRPr>
                <a:solidFill>
                  <a:schemeClr val="tx1"/>
                </a:solidFill>
                <a:latin typeface="+mj-lt"/>
              </a:defRPr>
            </a:lvl1pPr>
          </a:lstStyle>
          <a:p>
            <a:r>
              <a:rPr lang="de-DE" dirty="0" err="1"/>
              <a:t>map</a:t>
            </a:r>
            <a:endParaRPr lang="de-AT" dirty="0"/>
          </a:p>
        </p:txBody>
      </p:sp>
      <p:sp>
        <p:nvSpPr>
          <p:cNvPr id="7" name="Inhaltsplatzhalter 8">
            <a:extLst>
              <a:ext uri="{FF2B5EF4-FFF2-40B4-BE49-F238E27FC236}">
                <a16:creationId xmlns:a16="http://schemas.microsoft.com/office/drawing/2014/main" id="{4B136844-3DC0-49BB-942F-827E62721656}"/>
              </a:ext>
            </a:extLst>
          </p:cNvPr>
          <p:cNvSpPr>
            <a:spLocks noGrp="1"/>
          </p:cNvSpPr>
          <p:nvPr>
            <p:ph sz="quarter" idx="13" hasCustomPrompt="1"/>
          </p:nvPr>
        </p:nvSpPr>
        <p:spPr>
          <a:xfrm>
            <a:off x="381001" y="1378090"/>
            <a:ext cx="5304904" cy="1853149"/>
          </a:xfrm>
          <a:prstGeom prst="rect">
            <a:avLst/>
          </a:prstGeom>
        </p:spPr>
        <p:txBody>
          <a:bodyPr/>
          <a:lstStyle>
            <a:lvl1pPr marL="342900" indent="-342900">
              <a:spcBef>
                <a:spcPts val="0"/>
              </a:spcBef>
              <a:spcAft>
                <a:spcPts val="1800"/>
              </a:spcAft>
              <a:buFont typeface="+mj-lt"/>
              <a:buAutoNum type="arabicPeriod"/>
              <a:defRPr sz="1600">
                <a:solidFill>
                  <a:schemeClr val="tx1">
                    <a:lumMod val="50000"/>
                  </a:schemeClr>
                </a:solidFill>
                <a:latin typeface="Century Gothic" panose="020B0502020202020204" pitchFamily="34" charset="0"/>
              </a:defRPr>
            </a:lvl1pPr>
            <a:lvl2pPr marL="0" indent="0">
              <a:buFont typeface="Arial" panose="020B0604020202020204" pitchFamily="34" charset="0"/>
              <a:buNone/>
              <a:defRPr lang="de-DE" sz="1200" kern="1200" baseline="0" dirty="0" smtClean="0">
                <a:solidFill>
                  <a:schemeClr val="tx1"/>
                </a:solidFill>
                <a:latin typeface="Verdana" panose="020B0604030504040204" pitchFamily="34" charset="0"/>
                <a:ea typeface="Verdana" panose="020B0604030504040204" pitchFamily="34" charset="0"/>
                <a:cs typeface="+mn-cs"/>
              </a:defRPr>
            </a:lvl2pPr>
            <a:lvl3pPr>
              <a:defRPr sz="1400">
                <a:latin typeface="Century Gothic" panose="020B0502020202020204" pitchFamily="34" charset="0"/>
              </a:defRPr>
            </a:lvl3pPr>
            <a:lvl4pPr>
              <a:defRPr sz="1400">
                <a:latin typeface="Century Gothic" panose="020B0502020202020204" pitchFamily="34" charset="0"/>
              </a:defRPr>
            </a:lvl4pPr>
            <a:lvl5pPr>
              <a:defRPr sz="1400">
                <a:latin typeface="Century Gothic" panose="020B0502020202020204" pitchFamily="34" charset="0"/>
              </a:defRPr>
            </a:lvl5pPr>
          </a:lstStyle>
          <a:p>
            <a:pPr marL="342900" lvl="1" indent="-342900" algn="l" defTabSz="914400" rtl="0" eaLnBrk="1" latinLnBrk="0" hangingPunct="1">
              <a:spcBef>
                <a:spcPts val="0"/>
              </a:spcBef>
              <a:spcAft>
                <a:spcPts val="1800"/>
              </a:spcAft>
              <a:buClr>
                <a:srgbClr val="E20078"/>
              </a:buClr>
              <a:defRPr/>
            </a:pPr>
            <a:r>
              <a:rPr lang="en-GB" noProof="0"/>
              <a:t>Text</a:t>
            </a:r>
          </a:p>
        </p:txBody>
      </p:sp>
      <p:sp>
        <p:nvSpPr>
          <p:cNvPr id="13" name="Rechteck 1">
            <a:extLst>
              <a:ext uri="{FF2B5EF4-FFF2-40B4-BE49-F238E27FC236}">
                <a16:creationId xmlns:a16="http://schemas.microsoft.com/office/drawing/2014/main" id="{75B47967-0875-43DB-ADDE-BF68CA3A5FC8}"/>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8" name="Grafik 6" descr="schoenherr-logo-grey-CMYK.gif">
            <a:extLst>
              <a:ext uri="{FF2B5EF4-FFF2-40B4-BE49-F238E27FC236}">
                <a16:creationId xmlns:a16="http://schemas.microsoft.com/office/drawing/2014/main" id="{5B650C86-9FC6-426A-9040-E77BDF134D6F}"/>
              </a:ext>
            </a:extLst>
          </p:cNvPr>
          <p:cNvPicPr>
            <a:picLocks noChangeAspect="1"/>
          </p:cNvPicPr>
          <p:nvPr userDrawn="1"/>
        </p:nvPicPr>
        <p:blipFill>
          <a:blip r:embed="rId3" cstate="print"/>
          <a:stretch>
            <a:fillRect/>
          </a:stretch>
        </p:blipFill>
        <p:spPr>
          <a:xfrm>
            <a:off x="3898800" y="6345614"/>
            <a:ext cx="1332000" cy="190516"/>
          </a:xfrm>
          <a:prstGeom prst="rect">
            <a:avLst/>
          </a:prstGeom>
        </p:spPr>
      </p:pic>
      <p:sp>
        <p:nvSpPr>
          <p:cNvPr id="19" name="Textfeld 5">
            <a:extLst>
              <a:ext uri="{FF2B5EF4-FFF2-40B4-BE49-F238E27FC236}">
                <a16:creationId xmlns:a16="http://schemas.microsoft.com/office/drawing/2014/main" id="{9DA34BCE-D5E6-4CFC-9DB7-6507963610B0}"/>
              </a:ext>
            </a:extLst>
          </p:cNvPr>
          <p:cNvSpPr txBox="1"/>
          <p:nvPr userDrawn="1"/>
        </p:nvSpPr>
        <p:spPr>
          <a:xfrm>
            <a:off x="381001" y="6345614"/>
            <a:ext cx="2016224" cy="215444"/>
          </a:xfrm>
          <a:prstGeom prst="rect">
            <a:avLst/>
          </a:prstGeom>
          <a:noFill/>
        </p:spPr>
        <p:txBody>
          <a:bodyPr wrap="square" rtlCol="0">
            <a:spAutoFit/>
          </a:bodyPr>
          <a:lstStyle/>
          <a:p>
            <a:r>
              <a:rPr lang="de-DE" sz="800" dirty="0">
                <a:latin typeface="Century Gothic" pitchFamily="34" charset="0"/>
              </a:rPr>
              <a:t>© Schoenherr 2022</a:t>
            </a:r>
            <a:endParaRPr lang="de-AT" sz="800" dirty="0">
              <a:latin typeface="Century Gothic" pitchFamily="34" charset="0"/>
            </a:endParaRPr>
          </a:p>
        </p:txBody>
      </p:sp>
      <p:grpSp>
        <p:nvGrpSpPr>
          <p:cNvPr id="12" name="Group 11">
            <a:extLst>
              <a:ext uri="{FF2B5EF4-FFF2-40B4-BE49-F238E27FC236}">
                <a16:creationId xmlns:a16="http://schemas.microsoft.com/office/drawing/2014/main" id="{C180CEB0-A479-4799-B4DE-7905C397EF40}"/>
              </a:ext>
            </a:extLst>
          </p:cNvPr>
          <p:cNvGrpSpPr/>
          <p:nvPr userDrawn="1"/>
        </p:nvGrpSpPr>
        <p:grpSpPr>
          <a:xfrm>
            <a:off x="423676" y="979096"/>
            <a:ext cx="8309162" cy="144000"/>
            <a:chOff x="423676" y="979096"/>
            <a:chExt cx="8309162" cy="144000"/>
          </a:xfrm>
        </p:grpSpPr>
        <p:cxnSp>
          <p:nvCxnSpPr>
            <p:cNvPr id="15" name="Straight Connector 14">
              <a:extLst>
                <a:ext uri="{FF2B5EF4-FFF2-40B4-BE49-F238E27FC236}">
                  <a16:creationId xmlns:a16="http://schemas.microsoft.com/office/drawing/2014/main" id="{FCDCFC63-B8B8-411F-8165-092CBE47ED32}"/>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A50075C4-DC8C-463A-912F-E78AA0557AA6}"/>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itel 1">
            <a:extLst>
              <a:ext uri="{FF2B5EF4-FFF2-40B4-BE49-F238E27FC236}">
                <a16:creationId xmlns:a16="http://schemas.microsoft.com/office/drawing/2014/main" id="{3C5A223A-578A-4632-B43D-28339E3C34D3}"/>
              </a:ext>
            </a:extLst>
          </p:cNvPr>
          <p:cNvSpPr>
            <a:spLocks noGrp="1"/>
          </p:cNvSpPr>
          <p:nvPr>
            <p:ph type="ctrTitle" hasCustomPrompt="1"/>
          </p:nvPr>
        </p:nvSpPr>
        <p:spPr>
          <a:xfrm>
            <a:off x="378853" y="546570"/>
            <a:ext cx="8097370" cy="504000"/>
          </a:xfrm>
          <a:prstGeom prst="rect">
            <a:avLst/>
          </a:prstGeom>
        </p:spPr>
        <p:txBody>
          <a:bodyPr anchor="b"/>
          <a:lstStyle>
            <a:lvl1pPr algn="l">
              <a:defRPr sz="26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1041799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22" name="Inhaltsplatzhalter 21"/>
          <p:cNvSpPr>
            <a:spLocks noGrp="1"/>
          </p:cNvSpPr>
          <p:nvPr>
            <p:ph sz="quarter" idx="16" hasCustomPrompt="1"/>
          </p:nvPr>
        </p:nvSpPr>
        <p:spPr>
          <a:xfrm>
            <a:off x="1836000" y="1643016"/>
            <a:ext cx="6642371" cy="4413469"/>
          </a:xfrm>
          <a:prstGeom prst="rect">
            <a:avLst/>
          </a:prstGeom>
        </p:spPr>
        <p:txBody>
          <a:bodyPr/>
          <a:lstStyle>
            <a:lvl1pPr marL="0" indent="0">
              <a:buNone/>
              <a:defRPr sz="1600">
                <a:solidFill>
                  <a:schemeClr val="tx1"/>
                </a:solidFill>
                <a:latin typeface="Verdana" panose="020B0604030504040204" pitchFamily="34" charset="0"/>
                <a:ea typeface="Verdana" panose="020B0604030504040204" pitchFamily="34" charset="0"/>
              </a:defRPr>
            </a:lvl1pPr>
          </a:lstStyle>
          <a:p>
            <a:pPr lvl="0"/>
            <a:r>
              <a:rPr lang="en-GB" noProof="0"/>
              <a:t>contact data</a:t>
            </a:r>
          </a:p>
        </p:txBody>
      </p:sp>
      <p:sp>
        <p:nvSpPr>
          <p:cNvPr id="5" name="Bildplatzhalter 4"/>
          <p:cNvSpPr>
            <a:spLocks noGrp="1"/>
          </p:cNvSpPr>
          <p:nvPr>
            <p:ph type="pic" sz="quarter" idx="17" hasCustomPrompt="1"/>
          </p:nvPr>
        </p:nvSpPr>
        <p:spPr>
          <a:xfrm>
            <a:off x="0" y="1283015"/>
            <a:ext cx="1835696" cy="5574985"/>
          </a:xfrm>
          <a:prstGeom prst="rect">
            <a:avLst/>
          </a:prstGeom>
        </p:spPr>
        <p:txBody>
          <a:bodyPr/>
          <a:lstStyle>
            <a:lvl1pPr marL="0" indent="0">
              <a:buNone/>
              <a:defRPr sz="1600" baseline="0">
                <a:solidFill>
                  <a:schemeClr val="tx1"/>
                </a:solidFill>
                <a:latin typeface="Century Gothic" panose="020B0502020202020204" pitchFamily="34" charset="0"/>
              </a:defRPr>
            </a:lvl1pPr>
          </a:lstStyle>
          <a:p>
            <a:r>
              <a:rPr lang="de-AT" dirty="0" err="1"/>
              <a:t>add</a:t>
            </a:r>
            <a:r>
              <a:rPr lang="de-AT" dirty="0"/>
              <a:t> </a:t>
            </a:r>
            <a:r>
              <a:rPr lang="de-AT" dirty="0" err="1"/>
              <a:t>picture</a:t>
            </a:r>
            <a:r>
              <a:rPr lang="de-AT" dirty="0"/>
              <a:t> </a:t>
            </a:r>
            <a:r>
              <a:rPr lang="de-AT" dirty="0" err="1"/>
              <a:t>here</a:t>
            </a:r>
            <a:endParaRPr lang="de-AT" dirty="0"/>
          </a:p>
        </p:txBody>
      </p:sp>
      <p:sp>
        <p:nvSpPr>
          <p:cNvPr id="9" name="Rechteck 1">
            <a:extLst>
              <a:ext uri="{FF2B5EF4-FFF2-40B4-BE49-F238E27FC236}">
                <a16:creationId xmlns:a16="http://schemas.microsoft.com/office/drawing/2014/main" id="{73FD6268-3C94-40E8-BCC0-2ADAB057FB74}"/>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11" name="Grafik 6" descr="schoenherr-logo-grey-CMYK.gif">
            <a:extLst>
              <a:ext uri="{FF2B5EF4-FFF2-40B4-BE49-F238E27FC236}">
                <a16:creationId xmlns:a16="http://schemas.microsoft.com/office/drawing/2014/main" id="{47B73A0A-DA4B-4E9B-A64B-4B2C465A9238}"/>
              </a:ext>
            </a:extLst>
          </p:cNvPr>
          <p:cNvPicPr>
            <a:picLocks noChangeAspect="1"/>
          </p:cNvPicPr>
          <p:nvPr userDrawn="1"/>
        </p:nvPicPr>
        <p:blipFill>
          <a:blip r:embed="rId2" cstate="print"/>
          <a:stretch>
            <a:fillRect/>
          </a:stretch>
        </p:blipFill>
        <p:spPr>
          <a:xfrm>
            <a:off x="3898800" y="6345614"/>
            <a:ext cx="1332000" cy="190516"/>
          </a:xfrm>
          <a:prstGeom prst="rect">
            <a:avLst/>
          </a:prstGeom>
        </p:spPr>
      </p:pic>
      <p:grpSp>
        <p:nvGrpSpPr>
          <p:cNvPr id="10" name="Group 9">
            <a:extLst>
              <a:ext uri="{FF2B5EF4-FFF2-40B4-BE49-F238E27FC236}">
                <a16:creationId xmlns:a16="http://schemas.microsoft.com/office/drawing/2014/main" id="{752E5046-6615-4962-BBC9-2BB91C0E53D3}"/>
              </a:ext>
            </a:extLst>
          </p:cNvPr>
          <p:cNvGrpSpPr/>
          <p:nvPr userDrawn="1"/>
        </p:nvGrpSpPr>
        <p:grpSpPr>
          <a:xfrm>
            <a:off x="423676" y="979096"/>
            <a:ext cx="8309162" cy="144000"/>
            <a:chOff x="423676" y="979096"/>
            <a:chExt cx="8309162" cy="144000"/>
          </a:xfrm>
        </p:grpSpPr>
        <p:cxnSp>
          <p:nvCxnSpPr>
            <p:cNvPr id="12" name="Straight Connector 11">
              <a:extLst>
                <a:ext uri="{FF2B5EF4-FFF2-40B4-BE49-F238E27FC236}">
                  <a16:creationId xmlns:a16="http://schemas.microsoft.com/office/drawing/2014/main" id="{B0A2F7A7-0B19-4C6F-8D76-CB019A48AC8D}"/>
                </a:ext>
              </a:extLst>
            </p:cNvPr>
            <p:cNvCxnSpPr/>
            <p:nvPr userDrawn="1"/>
          </p:nvCxnSpPr>
          <p:spPr>
            <a:xfrm>
              <a:off x="423676" y="1051017"/>
              <a:ext cx="8007724" cy="532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8174502B-5FE5-4E76-BB66-7DE1BB16D023}"/>
                </a:ext>
              </a:extLst>
            </p:cNvPr>
            <p:cNvSpPr/>
            <p:nvPr userDrawn="1"/>
          </p:nvSpPr>
          <p:spPr>
            <a:xfrm>
              <a:off x="8589963" y="979096"/>
              <a:ext cx="142875" cy="144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el 1">
            <a:extLst>
              <a:ext uri="{FF2B5EF4-FFF2-40B4-BE49-F238E27FC236}">
                <a16:creationId xmlns:a16="http://schemas.microsoft.com/office/drawing/2014/main" id="{FA59167D-4963-4578-A302-4EF1C6F7008F}"/>
              </a:ext>
            </a:extLst>
          </p:cNvPr>
          <p:cNvSpPr>
            <a:spLocks noGrp="1"/>
          </p:cNvSpPr>
          <p:nvPr>
            <p:ph type="ctrTitle" hasCustomPrompt="1"/>
          </p:nvPr>
        </p:nvSpPr>
        <p:spPr>
          <a:xfrm>
            <a:off x="378853" y="546570"/>
            <a:ext cx="8097370" cy="504000"/>
          </a:xfrm>
          <a:prstGeom prst="rect">
            <a:avLst/>
          </a:prstGeom>
        </p:spPr>
        <p:txBody>
          <a:bodyPr anchor="b"/>
          <a:lstStyle>
            <a:lvl1pPr algn="l">
              <a:defRPr sz="2600">
                <a:solidFill>
                  <a:schemeClr val="bg1">
                    <a:lumMod val="50000"/>
                  </a:schemeClr>
                </a:solidFill>
                <a:latin typeface="Verdana" panose="020B0604030504040204" pitchFamily="34" charset="0"/>
                <a:ea typeface="Verdana" panose="020B0604030504040204" pitchFamily="34" charset="0"/>
              </a:defRPr>
            </a:lvl1pPr>
          </a:lstStyle>
          <a:p>
            <a:r>
              <a:rPr lang="en-GB" noProof="0"/>
              <a:t>headline</a:t>
            </a:r>
          </a:p>
        </p:txBody>
      </p:sp>
    </p:spTree>
    <p:extLst>
      <p:ext uri="{BB962C8B-B14F-4D97-AF65-F5344CB8AC3E}">
        <p14:creationId xmlns:p14="http://schemas.microsoft.com/office/powerpoint/2010/main" val="280135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5" name="Rechteck 1">
            <a:extLst>
              <a:ext uri="{FF2B5EF4-FFF2-40B4-BE49-F238E27FC236}">
                <a16:creationId xmlns:a16="http://schemas.microsoft.com/office/drawing/2014/main" id="{E9512794-7EA1-44DA-835D-4207F80F6D23}"/>
              </a:ext>
            </a:extLst>
          </p:cNvPr>
          <p:cNvSpPr/>
          <p:nvPr userDrawn="1"/>
        </p:nvSpPr>
        <p:spPr>
          <a:xfrm>
            <a:off x="8574546" y="6320686"/>
            <a:ext cx="309700" cy="215444"/>
          </a:xfrm>
          <a:prstGeom prst="rect">
            <a:avLst/>
          </a:prstGeom>
        </p:spPr>
        <p:txBody>
          <a:bodyPr wrap="none">
            <a:spAutoFit/>
          </a:bodyPr>
          <a:lstStyle/>
          <a:p>
            <a:fld id="{04A5DB7E-8886-41D6-88AB-C722A9B26F1B}" type="slidenum">
              <a:rPr lang="de-DE" sz="800" smtClean="0">
                <a:solidFill>
                  <a:schemeClr val="accent2"/>
                </a:solidFill>
                <a:latin typeface="Century Gothic" pitchFamily="34" charset="0"/>
              </a:rPr>
              <a:pPr/>
              <a:t>‹#›</a:t>
            </a:fld>
            <a:endParaRPr lang="de-AT" sz="800" dirty="0">
              <a:solidFill>
                <a:schemeClr val="accent2"/>
              </a:solidFill>
            </a:endParaRPr>
          </a:p>
        </p:txBody>
      </p:sp>
      <p:pic>
        <p:nvPicPr>
          <p:cNvPr id="6" name="Grafik 6" descr="schoenherr-logo-grey-CMYK.gif">
            <a:extLst>
              <a:ext uri="{FF2B5EF4-FFF2-40B4-BE49-F238E27FC236}">
                <a16:creationId xmlns:a16="http://schemas.microsoft.com/office/drawing/2014/main" id="{E93C1F87-8857-4656-AFDF-BD78D0A7D976}"/>
              </a:ext>
            </a:extLst>
          </p:cNvPr>
          <p:cNvPicPr>
            <a:picLocks noChangeAspect="1"/>
          </p:cNvPicPr>
          <p:nvPr userDrawn="1"/>
        </p:nvPicPr>
        <p:blipFill>
          <a:blip r:embed="rId2" cstate="print"/>
          <a:stretch>
            <a:fillRect/>
          </a:stretch>
        </p:blipFill>
        <p:spPr>
          <a:xfrm>
            <a:off x="3898800" y="6345614"/>
            <a:ext cx="1332000" cy="190516"/>
          </a:xfrm>
          <a:prstGeom prst="rect">
            <a:avLst/>
          </a:prstGeom>
        </p:spPr>
      </p:pic>
      <p:sp>
        <p:nvSpPr>
          <p:cNvPr id="7" name="Textfeld 5">
            <a:extLst>
              <a:ext uri="{FF2B5EF4-FFF2-40B4-BE49-F238E27FC236}">
                <a16:creationId xmlns:a16="http://schemas.microsoft.com/office/drawing/2014/main" id="{7CAC5299-46D9-4475-8787-F15B05AA3059}"/>
              </a:ext>
            </a:extLst>
          </p:cNvPr>
          <p:cNvSpPr txBox="1"/>
          <p:nvPr userDrawn="1"/>
        </p:nvSpPr>
        <p:spPr>
          <a:xfrm>
            <a:off x="381001" y="6345614"/>
            <a:ext cx="2016224" cy="215444"/>
          </a:xfrm>
          <a:prstGeom prst="rect">
            <a:avLst/>
          </a:prstGeom>
          <a:noFill/>
        </p:spPr>
        <p:txBody>
          <a:bodyPr wrap="square" rtlCol="0">
            <a:spAutoFit/>
          </a:bodyPr>
          <a:lstStyle/>
          <a:p>
            <a:r>
              <a:rPr lang="de-DE" sz="800" dirty="0">
                <a:latin typeface="Century Gothic" pitchFamily="34" charset="0"/>
              </a:rPr>
              <a:t>© Schoenherr 2022</a:t>
            </a:r>
            <a:endParaRPr lang="de-AT" sz="800" dirty="0">
              <a:latin typeface="Century Gothic" pitchFamily="34" charset="0"/>
            </a:endParaRPr>
          </a:p>
        </p:txBody>
      </p:sp>
      <p:sp>
        <p:nvSpPr>
          <p:cNvPr id="3" name="Picture Placeholder 2">
            <a:extLst>
              <a:ext uri="{FF2B5EF4-FFF2-40B4-BE49-F238E27FC236}">
                <a16:creationId xmlns:a16="http://schemas.microsoft.com/office/drawing/2014/main" id="{76EFB981-E403-4E3F-BE23-B0FA97EC3BDC}"/>
              </a:ext>
            </a:extLst>
          </p:cNvPr>
          <p:cNvSpPr>
            <a:spLocks noGrp="1"/>
          </p:cNvSpPr>
          <p:nvPr>
            <p:ph type="pic" sz="quarter" idx="10" hasCustomPrompt="1"/>
          </p:nvPr>
        </p:nvSpPr>
        <p:spPr>
          <a:xfrm>
            <a:off x="3990975" y="1135217"/>
            <a:ext cx="598086" cy="589151"/>
          </a:xfrm>
          <a:prstGeom prst="flowChartConnector">
            <a:avLst/>
          </a:prstGeom>
        </p:spPr>
        <p:txBody>
          <a:bodyPr/>
          <a:lstStyle>
            <a:lvl1pPr marL="0" indent="0">
              <a:buNone/>
              <a:defRPr sz="800"/>
            </a:lvl1pPr>
          </a:lstStyle>
          <a:p>
            <a:r>
              <a:rPr lang="de-DE" dirty="0" err="1"/>
              <a:t>image</a:t>
            </a:r>
            <a:endParaRPr lang="de-DE" dirty="0"/>
          </a:p>
        </p:txBody>
      </p:sp>
      <p:sp>
        <p:nvSpPr>
          <p:cNvPr id="10" name="Text Placeholder 9">
            <a:extLst>
              <a:ext uri="{FF2B5EF4-FFF2-40B4-BE49-F238E27FC236}">
                <a16:creationId xmlns:a16="http://schemas.microsoft.com/office/drawing/2014/main" id="{86922738-BC61-4E0F-A655-2F2953C716C2}"/>
              </a:ext>
            </a:extLst>
          </p:cNvPr>
          <p:cNvSpPr>
            <a:spLocks noGrp="1"/>
          </p:cNvSpPr>
          <p:nvPr>
            <p:ph type="body" sz="quarter" idx="11" hasCustomPrompt="1"/>
          </p:nvPr>
        </p:nvSpPr>
        <p:spPr>
          <a:xfrm>
            <a:off x="3990974" y="1751361"/>
            <a:ext cx="4122187" cy="188445"/>
          </a:xfrm>
          <a:prstGeom prst="rect">
            <a:avLst/>
          </a:prstGeom>
        </p:spPr>
        <p:txBody>
          <a:bodyPr/>
          <a:lstStyle>
            <a:lvl1pPr marL="0" indent="0">
              <a:buNone/>
              <a:defRPr sz="800"/>
            </a:lvl1pPr>
            <a:lvl2pPr>
              <a:defRPr sz="1000"/>
            </a:lvl2pPr>
            <a:lvl3pPr>
              <a:defRPr sz="1000"/>
            </a:lvl3pPr>
            <a:lvl4pPr>
              <a:defRPr sz="1000"/>
            </a:lvl4pPr>
            <a:lvl5pPr>
              <a:defRPr sz="1000"/>
            </a:lvl5pPr>
          </a:lstStyle>
          <a:p>
            <a:pPr lvl="0"/>
            <a:r>
              <a:rPr lang="en-GB" noProof="0"/>
              <a:t>First last name | Position | Practice</a:t>
            </a:r>
          </a:p>
        </p:txBody>
      </p:sp>
      <p:grpSp>
        <p:nvGrpSpPr>
          <p:cNvPr id="17" name="docshapegroup90">
            <a:extLst>
              <a:ext uri="{FF2B5EF4-FFF2-40B4-BE49-F238E27FC236}">
                <a16:creationId xmlns:a16="http://schemas.microsoft.com/office/drawing/2014/main" id="{88AA8F39-30DE-4B0E-9646-FC71729DCEE4}"/>
              </a:ext>
            </a:extLst>
          </p:cNvPr>
          <p:cNvGrpSpPr>
            <a:grpSpLocks/>
          </p:cNvGrpSpPr>
          <p:nvPr userDrawn="1"/>
        </p:nvGrpSpPr>
        <p:grpSpPr bwMode="auto">
          <a:xfrm>
            <a:off x="0" y="3654275"/>
            <a:ext cx="4371097" cy="329565"/>
            <a:chOff x="0" y="0"/>
            <a:chExt cx="7295" cy="519"/>
          </a:xfrm>
        </p:grpSpPr>
        <p:pic>
          <p:nvPicPr>
            <p:cNvPr id="18" name="docshape91">
              <a:extLst>
                <a:ext uri="{FF2B5EF4-FFF2-40B4-BE49-F238E27FC236}">
                  <a16:creationId xmlns:a16="http://schemas.microsoft.com/office/drawing/2014/main" id="{AAA65B8C-73FF-45CF-B891-3C6022CD140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785" y="0"/>
              <a:ext cx="510" cy="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docshape92">
              <a:extLst>
                <a:ext uri="{FF2B5EF4-FFF2-40B4-BE49-F238E27FC236}">
                  <a16:creationId xmlns:a16="http://schemas.microsoft.com/office/drawing/2014/main" id="{1C4E0D16-5E1D-4008-9C1A-6B064CE6C00F}"/>
                </a:ext>
              </a:extLst>
            </p:cNvPr>
            <p:cNvSpPr>
              <a:spLocks noChangeArrowheads="1"/>
            </p:cNvSpPr>
            <p:nvPr userDrawn="1"/>
          </p:nvSpPr>
          <p:spPr bwMode="auto">
            <a:xfrm>
              <a:off x="0" y="254"/>
              <a:ext cx="6705" cy="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GB"/>
            </a:p>
          </p:txBody>
        </p:sp>
      </p:grpSp>
      <p:pic>
        <p:nvPicPr>
          <p:cNvPr id="22" name="image28.png">
            <a:extLst>
              <a:ext uri="{FF2B5EF4-FFF2-40B4-BE49-F238E27FC236}">
                <a16:creationId xmlns:a16="http://schemas.microsoft.com/office/drawing/2014/main" id="{6A999274-A059-4AE9-9ACE-1578EBA8F8CF}"/>
              </a:ext>
            </a:extLst>
          </p:cNvPr>
          <p:cNvPicPr/>
          <p:nvPr userDrawn="1"/>
        </p:nvPicPr>
        <p:blipFill>
          <a:blip r:embed="rId4" cstate="print"/>
          <a:stretch>
            <a:fillRect/>
          </a:stretch>
        </p:blipFill>
        <p:spPr>
          <a:xfrm>
            <a:off x="8574546" y="3716833"/>
            <a:ext cx="171450" cy="171450"/>
          </a:xfrm>
          <a:prstGeom prst="rect">
            <a:avLst/>
          </a:prstGeom>
        </p:spPr>
      </p:pic>
      <p:cxnSp>
        <p:nvCxnSpPr>
          <p:cNvPr id="24" name="Straight Connector 23">
            <a:extLst>
              <a:ext uri="{FF2B5EF4-FFF2-40B4-BE49-F238E27FC236}">
                <a16:creationId xmlns:a16="http://schemas.microsoft.com/office/drawing/2014/main" id="{1E2816DD-5940-435C-BE39-593AEBBA99BF}"/>
              </a:ext>
            </a:extLst>
          </p:cNvPr>
          <p:cNvCxnSpPr/>
          <p:nvPr userDrawn="1"/>
        </p:nvCxnSpPr>
        <p:spPr>
          <a:xfrm>
            <a:off x="4426721" y="3815565"/>
            <a:ext cx="4122187" cy="0"/>
          </a:xfrm>
          <a:prstGeom prst="line">
            <a:avLst/>
          </a:prstGeom>
          <a:ln w="19050"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8" name="Text Placeholder 27">
            <a:extLst>
              <a:ext uri="{FF2B5EF4-FFF2-40B4-BE49-F238E27FC236}">
                <a16:creationId xmlns:a16="http://schemas.microsoft.com/office/drawing/2014/main" id="{489BA4C1-EEA0-4786-A63D-D0CD509CC93E}"/>
              </a:ext>
            </a:extLst>
          </p:cNvPr>
          <p:cNvSpPr>
            <a:spLocks noGrp="1"/>
          </p:cNvSpPr>
          <p:nvPr>
            <p:ph type="body" sz="quarter" idx="15" hasCustomPrompt="1"/>
          </p:nvPr>
        </p:nvSpPr>
        <p:spPr>
          <a:xfrm>
            <a:off x="3990973" y="2144087"/>
            <a:ext cx="1631505" cy="560580"/>
          </a:xfrm>
          <a:prstGeom prst="rect">
            <a:avLst/>
          </a:prstGeom>
        </p:spPr>
        <p:txBody>
          <a:bodyPr/>
          <a:lstStyle>
            <a:lvl1pPr marL="0" indent="0">
              <a:buNone/>
              <a:defRPr sz="1600"/>
            </a:lvl1pPr>
          </a:lstStyle>
          <a:p>
            <a:pPr marL="0" marR="0" lvl="0" indent="0" algn="l"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r>
              <a:rPr lang="en-GB" noProof="0" dirty="0"/>
              <a:t>We'll take your business</a:t>
            </a:r>
          </a:p>
          <a:p>
            <a:pPr lvl="0"/>
            <a:endParaRPr lang="en-GB" dirty="0"/>
          </a:p>
        </p:txBody>
      </p:sp>
      <p:sp>
        <p:nvSpPr>
          <p:cNvPr id="29" name="Text Placeholder 27">
            <a:extLst>
              <a:ext uri="{FF2B5EF4-FFF2-40B4-BE49-F238E27FC236}">
                <a16:creationId xmlns:a16="http://schemas.microsoft.com/office/drawing/2014/main" id="{147F1E6E-1493-4A2C-9C7C-D43E6FC7ED69}"/>
              </a:ext>
            </a:extLst>
          </p:cNvPr>
          <p:cNvSpPr>
            <a:spLocks noGrp="1"/>
          </p:cNvSpPr>
          <p:nvPr>
            <p:ph type="body" sz="quarter" idx="16" hasCustomPrompt="1"/>
          </p:nvPr>
        </p:nvSpPr>
        <p:spPr>
          <a:xfrm>
            <a:off x="3999501" y="2643303"/>
            <a:ext cx="1631505" cy="560580"/>
          </a:xfrm>
          <a:prstGeom prst="rect">
            <a:avLst/>
          </a:prstGeom>
        </p:spPr>
        <p:txBody>
          <a:bodyPr/>
          <a:lstStyle>
            <a:lvl1pPr marL="0" indent="0">
              <a:buNone/>
              <a:defRPr sz="1600">
                <a:solidFill>
                  <a:schemeClr val="accent2"/>
                </a:solidFill>
              </a:defRPr>
            </a:lvl1pPr>
          </a:lstStyle>
          <a:p>
            <a:pPr marL="0" marR="0" lvl="0" indent="0" algn="l"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r>
              <a:rPr lang="en-GB" noProof="0" dirty="0"/>
              <a:t>further.</a:t>
            </a:r>
          </a:p>
          <a:p>
            <a:pPr lvl="0"/>
            <a:endParaRPr lang="en-GB" dirty="0"/>
          </a:p>
        </p:txBody>
      </p:sp>
      <p:sp>
        <p:nvSpPr>
          <p:cNvPr id="30" name="Text Placeholder 27">
            <a:extLst>
              <a:ext uri="{FF2B5EF4-FFF2-40B4-BE49-F238E27FC236}">
                <a16:creationId xmlns:a16="http://schemas.microsoft.com/office/drawing/2014/main" id="{3F5ACB7D-AD43-4754-B379-B381C0B505CB}"/>
              </a:ext>
            </a:extLst>
          </p:cNvPr>
          <p:cNvSpPr>
            <a:spLocks noGrp="1"/>
          </p:cNvSpPr>
          <p:nvPr>
            <p:ph type="body" sz="quarter" idx="17" hasCustomPrompt="1"/>
          </p:nvPr>
        </p:nvSpPr>
        <p:spPr>
          <a:xfrm>
            <a:off x="4025564" y="3287527"/>
            <a:ext cx="1631505" cy="560580"/>
          </a:xfrm>
          <a:prstGeom prst="rect">
            <a:avLst/>
          </a:prstGeom>
        </p:spPr>
        <p:txBody>
          <a:bodyPr/>
          <a:lstStyle>
            <a:lvl1pPr marL="0" indent="0">
              <a:buNone/>
              <a:defRPr sz="1200">
                <a:solidFill>
                  <a:schemeClr val="tx1">
                    <a:lumMod val="50000"/>
                  </a:schemeClr>
                </a:solidFill>
              </a:defRPr>
            </a:lvl1pPr>
          </a:lstStyle>
          <a:p>
            <a:pPr marL="0" marR="0" lvl="0" indent="0" algn="l"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r>
              <a:rPr lang="en-GB" noProof="0" dirty="0"/>
              <a:t>Call us</a:t>
            </a:r>
          </a:p>
        </p:txBody>
      </p:sp>
      <p:sp>
        <p:nvSpPr>
          <p:cNvPr id="31" name="Text Placeholder 27">
            <a:extLst>
              <a:ext uri="{FF2B5EF4-FFF2-40B4-BE49-F238E27FC236}">
                <a16:creationId xmlns:a16="http://schemas.microsoft.com/office/drawing/2014/main" id="{205FE161-4377-471C-82C6-31E0A8AD616F}"/>
              </a:ext>
            </a:extLst>
          </p:cNvPr>
          <p:cNvSpPr>
            <a:spLocks noGrp="1"/>
          </p:cNvSpPr>
          <p:nvPr>
            <p:ph type="body" sz="quarter" idx="18" hasCustomPrompt="1"/>
          </p:nvPr>
        </p:nvSpPr>
        <p:spPr>
          <a:xfrm>
            <a:off x="3999501" y="4136881"/>
            <a:ext cx="1631505" cy="310515"/>
          </a:xfrm>
          <a:prstGeom prst="rect">
            <a:avLst/>
          </a:prstGeom>
        </p:spPr>
        <p:txBody>
          <a:bodyPr/>
          <a:lstStyle>
            <a:lvl1pPr marL="0" indent="0">
              <a:buNone/>
              <a:defRPr sz="1200">
                <a:solidFill>
                  <a:schemeClr val="tx1">
                    <a:lumMod val="50000"/>
                  </a:schemeClr>
                </a:solidFill>
              </a:defRPr>
            </a:lvl1pPr>
          </a:lstStyle>
          <a:p>
            <a:pPr marL="0" marR="0" lvl="0" indent="0" algn="l" defTabSz="914400" rtl="0" eaLnBrk="1" fontAlgn="auto" latinLnBrk="0" hangingPunct="1">
              <a:lnSpc>
                <a:spcPct val="100000"/>
              </a:lnSpc>
              <a:spcBef>
                <a:spcPct val="20000"/>
              </a:spcBef>
              <a:spcAft>
                <a:spcPts val="0"/>
              </a:spcAft>
              <a:buClr>
                <a:srgbClr val="E20078"/>
              </a:buClr>
              <a:buSzTx/>
              <a:buFont typeface="Wingdings" pitchFamily="2" charset="2"/>
              <a:buNone/>
              <a:tabLst/>
              <a:defRPr/>
            </a:pPr>
            <a:r>
              <a:rPr lang="en-GB" noProof="0" dirty="0"/>
              <a:t>Tel.: </a:t>
            </a:r>
          </a:p>
          <a:p>
            <a:pPr lvl="0"/>
            <a:endParaRPr lang="en-GB" dirty="0"/>
          </a:p>
        </p:txBody>
      </p:sp>
    </p:spTree>
    <p:extLst>
      <p:ext uri="{BB962C8B-B14F-4D97-AF65-F5344CB8AC3E}">
        <p14:creationId xmlns:p14="http://schemas.microsoft.com/office/powerpoint/2010/main" val="2377850220"/>
      </p:ext>
    </p:extLst>
  </p:cSld>
  <p:clrMapOvr>
    <a:masterClrMapping/>
  </p:clrMapOvr>
  <p:extLst>
    <p:ext uri="{DCECCB84-F9BA-43D5-87BE-67443E8EF086}">
      <p15:sldGuideLst xmlns:p15="http://schemas.microsoft.com/office/powerpoint/2012/main">
        <p15:guide id="1" pos="226" userDrawn="1">
          <p15:clr>
            <a:srgbClr val="FBAE40"/>
          </p15:clr>
        </p15:guide>
        <p15:guide id="2" pos="295" userDrawn="1">
          <p15:clr>
            <a:srgbClr val="FBAE40"/>
          </p15:clr>
        </p15:guide>
        <p15:guide id="3" pos="5352" userDrawn="1">
          <p15:clr>
            <a:srgbClr val="FBAE40"/>
          </p15:clr>
        </p15:guide>
        <p15:guide id="4" orient="horz" pos="845" userDrawn="1">
          <p15:clr>
            <a:srgbClr val="FBAE40"/>
          </p15:clr>
        </p15:guide>
        <p15:guide id="5" orient="horz" pos="1117" userDrawn="1">
          <p15:clr>
            <a:srgbClr val="FBAE40"/>
          </p15:clr>
        </p15:guide>
        <p15:guide id="6" pos="2789"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Grafik 3" descr="schoenherr-logo-RGB.gif"/>
          <p:cNvPicPr>
            <a:picLocks noChangeAspect="1"/>
          </p:cNvPicPr>
          <p:nvPr userDrawn="1"/>
        </p:nvPicPr>
        <p:blipFill>
          <a:blip r:embed="rId13" cstate="print"/>
          <a:stretch>
            <a:fillRect/>
          </a:stretch>
        </p:blipFill>
        <p:spPr>
          <a:xfrm>
            <a:off x="3897356" y="6257659"/>
            <a:ext cx="1353327" cy="195677"/>
          </a:xfrm>
          <a:prstGeom prst="rect">
            <a:avLst/>
          </a:prstGeom>
        </p:spPr>
      </p:pic>
    </p:spTree>
    <p:extLst>
      <p:ext uri="{BB962C8B-B14F-4D97-AF65-F5344CB8AC3E}">
        <p14:creationId xmlns:p14="http://schemas.microsoft.com/office/powerpoint/2010/main" val="908064687"/>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65" r:id="rId4"/>
    <p:sldLayoutId id="2147483661" r:id="rId5"/>
    <p:sldLayoutId id="2147483662" r:id="rId6"/>
    <p:sldLayoutId id="2147483663" r:id="rId7"/>
    <p:sldLayoutId id="2147483659" r:id="rId8"/>
    <p:sldLayoutId id="2147483664" r:id="rId9"/>
    <p:sldLayoutId id="2147483660" r:id="rId10"/>
    <p:sldLayoutId id="2147483666" r:id="rId11"/>
  </p:sldLayoutIdLst>
  <p:txStyles>
    <p:titleStyle>
      <a:lvl1pPr algn="r" defTabSz="914400" rtl="0" eaLnBrk="1" latinLnBrk="0" hangingPunct="1">
        <a:spcBef>
          <a:spcPct val="0"/>
        </a:spcBef>
        <a:buNone/>
        <a:defRPr sz="2800" kern="1200">
          <a:solidFill>
            <a:srgbClr val="535455"/>
          </a:solidFill>
          <a:latin typeface="Swis721 LtEx BT" pitchFamily="34" charset="0"/>
          <a:ea typeface="+mj-ea"/>
          <a:cs typeface="+mj-cs"/>
        </a:defRPr>
      </a:lvl1pPr>
    </p:titleStyle>
    <p:bodyStyle>
      <a:lvl1pPr marL="342900" indent="-342900" algn="l" defTabSz="914400" rtl="0" eaLnBrk="1" latinLnBrk="0" hangingPunct="1">
        <a:spcBef>
          <a:spcPct val="20000"/>
        </a:spcBef>
        <a:buClr>
          <a:srgbClr val="E20078"/>
        </a:buClr>
        <a:buFont typeface="Wingdings" pitchFamily="2" charset="2"/>
        <a:buChar char="§"/>
        <a:defRPr sz="2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hyperlink" Target="https://www.parlament.gv.at/aktuelles/mediathek/XXVIII/VER/8" TargetMode="Externa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F7BE96F-0E65-4422-A6DC-6076AEFC07D4}"/>
              </a:ext>
            </a:extLst>
          </p:cNvPr>
          <p:cNvPicPr/>
          <p:nvPr/>
        </p:nvPicPr>
        <p:blipFill rotWithShape="1">
          <a:blip r:embed="rId2" cstate="print">
            <a:extLst>
              <a:ext uri="{28A0092B-C50C-407E-A947-70E740481C1C}">
                <a14:useLocalDpi xmlns:a14="http://schemas.microsoft.com/office/drawing/2010/main" val="0"/>
              </a:ext>
            </a:extLst>
          </a:blip>
          <a:srcRect l="7277" t="8067" r="7277"/>
          <a:stretch/>
        </p:blipFill>
        <p:spPr bwMode="auto">
          <a:xfrm>
            <a:off x="0" y="589085"/>
            <a:ext cx="9144001" cy="5526600"/>
          </a:xfrm>
          <a:prstGeom prst="rect">
            <a:avLst/>
          </a:prstGeom>
          <a:noFill/>
          <a:ln>
            <a:noFill/>
          </a:ln>
          <a:extLst>
            <a:ext uri="{53640926-AAD7-44D8-BBD7-CCE9431645EC}">
              <a14:shadowObscured xmlns:a14="http://schemas.microsoft.com/office/drawing/2010/main"/>
            </a:ext>
          </a:extLst>
        </p:spPr>
      </p:pic>
      <p:sp>
        <p:nvSpPr>
          <p:cNvPr id="2" name="Title 1">
            <a:extLst>
              <a:ext uri="{FF2B5EF4-FFF2-40B4-BE49-F238E27FC236}">
                <a16:creationId xmlns:a16="http://schemas.microsoft.com/office/drawing/2014/main" id="{AC8AD911-8A5F-4663-92A8-73DF3B99FBFF}"/>
              </a:ext>
            </a:extLst>
          </p:cNvPr>
          <p:cNvSpPr>
            <a:spLocks noGrp="1"/>
          </p:cNvSpPr>
          <p:nvPr>
            <p:ph type="title"/>
          </p:nvPr>
        </p:nvSpPr>
        <p:spPr>
          <a:xfrm>
            <a:off x="0" y="761361"/>
            <a:ext cx="4376057" cy="543698"/>
          </a:xfrm>
        </p:spPr>
        <p:txBody>
          <a:bodyPr/>
          <a:lstStyle/>
          <a:p>
            <a:r>
              <a:rPr lang="de-DE" sz="2400" b="1" dirty="0" err="1">
                <a:solidFill>
                  <a:srgbClr val="535455"/>
                </a:solidFill>
              </a:rPr>
              <a:t>Lawyering</a:t>
            </a:r>
            <a:br>
              <a:rPr lang="de-DE" sz="2400" b="1" dirty="0">
                <a:solidFill>
                  <a:srgbClr val="535455"/>
                </a:solidFill>
              </a:rPr>
            </a:br>
            <a:endParaRPr lang="en-GB" dirty="0"/>
          </a:p>
        </p:txBody>
      </p:sp>
      <p:sp>
        <p:nvSpPr>
          <p:cNvPr id="3" name="Text Placeholder 2">
            <a:extLst>
              <a:ext uri="{FF2B5EF4-FFF2-40B4-BE49-F238E27FC236}">
                <a16:creationId xmlns:a16="http://schemas.microsoft.com/office/drawing/2014/main" id="{6D15229C-749B-4C3F-B97B-132D16777FD1}"/>
              </a:ext>
            </a:extLst>
          </p:cNvPr>
          <p:cNvSpPr>
            <a:spLocks noGrp="1"/>
          </p:cNvSpPr>
          <p:nvPr>
            <p:ph type="body" idx="1"/>
          </p:nvPr>
        </p:nvSpPr>
        <p:spPr>
          <a:xfrm>
            <a:off x="-1" y="3832296"/>
            <a:ext cx="4376058" cy="460800"/>
          </a:xfrm>
        </p:spPr>
        <p:txBody>
          <a:bodyPr/>
          <a:lstStyle/>
          <a:p>
            <a:pPr lvl="0"/>
            <a:r>
              <a:rPr lang="de-AT" sz="2000" b="1" dirty="0">
                <a:solidFill>
                  <a:schemeClr val="accent2"/>
                </a:solidFill>
              </a:rPr>
              <a:t>Peter Konwitschka</a:t>
            </a:r>
            <a:endParaRPr lang="de-DE" sz="2000" b="1" dirty="0">
              <a:solidFill>
                <a:schemeClr val="accent2"/>
              </a:solidFill>
            </a:endParaRPr>
          </a:p>
          <a:p>
            <a:endParaRPr lang="de-AT" dirty="0"/>
          </a:p>
          <a:p>
            <a:endParaRPr lang="en-GB" dirty="0"/>
          </a:p>
        </p:txBody>
      </p:sp>
      <p:pic>
        <p:nvPicPr>
          <p:cNvPr id="6" name="Picture 3">
            <a:extLst>
              <a:ext uri="{FF2B5EF4-FFF2-40B4-BE49-F238E27FC236}">
                <a16:creationId xmlns:a16="http://schemas.microsoft.com/office/drawing/2014/main" id="{65D5491C-BA9C-4B95-BE17-2156283687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293096"/>
            <a:ext cx="50355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5">
            <a:extLst>
              <a:ext uri="{FF2B5EF4-FFF2-40B4-BE49-F238E27FC236}">
                <a16:creationId xmlns:a16="http://schemas.microsoft.com/office/drawing/2014/main" id="{55B2405B-37B0-4294-9DA4-1200C498431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850243"/>
            <a:ext cx="3312367" cy="3248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a:extLst>
              <a:ext uri="{FF2B5EF4-FFF2-40B4-BE49-F238E27FC236}">
                <a16:creationId xmlns:a16="http://schemas.microsoft.com/office/drawing/2014/main" id="{0F6CDF34-7B9F-4F5A-B874-6050E0BBC7F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39321" y="1742129"/>
            <a:ext cx="5865358" cy="2090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29641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7">
            <a:extLst>
              <a:ext uri="{FF2B5EF4-FFF2-40B4-BE49-F238E27FC236}">
                <a16:creationId xmlns:a16="http://schemas.microsoft.com/office/drawing/2014/main" id="{05934A8C-5512-409E-B33E-8B590A87A652}"/>
              </a:ext>
            </a:extLst>
          </p:cNvPr>
          <p:cNvSpPr>
            <a:spLocks noGrp="1"/>
          </p:cNvSpPr>
          <p:nvPr>
            <p:ph sz="quarter" idx="13"/>
          </p:nvPr>
        </p:nvSpPr>
        <p:spPr>
          <a:xfrm>
            <a:off x="378853" y="1254212"/>
            <a:ext cx="8097370" cy="4491620"/>
          </a:xfrm>
        </p:spPr>
        <p:txBody>
          <a:bodyPr/>
          <a:lstStyle/>
          <a:p>
            <a:pPr algn="l"/>
            <a:r>
              <a:rPr lang="de-AT" sz="1800" b="1" dirty="0">
                <a:solidFill>
                  <a:schemeClr val="tx1">
                    <a:lumMod val="50000"/>
                  </a:schemeClr>
                </a:solidFill>
              </a:rPr>
              <a:t>Inakzeptables Risiko</a:t>
            </a:r>
          </a:p>
          <a:p>
            <a:pPr lvl="1">
              <a:spcBef>
                <a:spcPts val="1000"/>
              </a:spcBef>
              <a:spcAft>
                <a:spcPts val="1000"/>
              </a:spcAft>
              <a:buFont typeface="Arial" panose="020B0604020202020204" pitchFamily="34" charset="0"/>
              <a:buChar char="•"/>
            </a:pPr>
            <a:r>
              <a:rPr lang="de-AT" sz="1400" dirty="0">
                <a:solidFill>
                  <a:srgbClr val="374151"/>
                </a:solidFill>
              </a:rPr>
              <a:t>KI zur </a:t>
            </a:r>
            <a:r>
              <a:rPr lang="de-AT" sz="1400" b="1" dirty="0">
                <a:solidFill>
                  <a:srgbClr val="374151"/>
                </a:solidFill>
              </a:rPr>
              <a:t>sozialen Verhaltensbewertung </a:t>
            </a:r>
            <a:r>
              <a:rPr lang="de-AT" sz="1400" dirty="0">
                <a:solidFill>
                  <a:srgbClr val="374151"/>
                </a:solidFill>
              </a:rPr>
              <a:t>(</a:t>
            </a:r>
            <a:r>
              <a:rPr lang="de-AT" sz="1400" dirty="0" err="1">
                <a:solidFill>
                  <a:srgbClr val="374151"/>
                </a:solidFill>
              </a:rPr>
              <a:t>Social</a:t>
            </a:r>
            <a:r>
              <a:rPr lang="de-AT" sz="1400" dirty="0">
                <a:solidFill>
                  <a:srgbClr val="374151"/>
                </a:solidFill>
              </a:rPr>
              <a:t> Scoring)</a:t>
            </a:r>
          </a:p>
          <a:p>
            <a:pPr lvl="1">
              <a:spcBef>
                <a:spcPts val="1000"/>
              </a:spcBef>
              <a:spcAft>
                <a:spcPts val="1000"/>
              </a:spcAft>
              <a:buFont typeface="Arial" panose="020B0604020202020204" pitchFamily="34" charset="0"/>
              <a:buChar char="•"/>
            </a:pPr>
            <a:r>
              <a:rPr lang="de-AT" sz="1400" dirty="0">
                <a:solidFill>
                  <a:srgbClr val="374151"/>
                </a:solidFill>
              </a:rPr>
              <a:t>KI zur </a:t>
            </a:r>
            <a:r>
              <a:rPr lang="de-AT" sz="1400" b="1" dirty="0">
                <a:solidFill>
                  <a:srgbClr val="374151"/>
                </a:solidFill>
              </a:rPr>
              <a:t>biometrischen Identifizierung </a:t>
            </a:r>
            <a:r>
              <a:rPr lang="de-AT" sz="1400" dirty="0">
                <a:solidFill>
                  <a:srgbClr val="374151"/>
                </a:solidFill>
              </a:rPr>
              <a:t>von Personen, um Merkmale ihrer ethnischen Herkunft, ihrer politischen Meinung, ihrer Gewerkschaftszugehörigkeit, ihrer religiösen oder philosophischen Überzeugung oder ihrer sexuellen Orientierung zu identifizieren. </a:t>
            </a:r>
          </a:p>
          <a:p>
            <a:pPr lvl="1">
              <a:spcBef>
                <a:spcPts val="1000"/>
              </a:spcBef>
              <a:spcAft>
                <a:spcPts val="1000"/>
              </a:spcAft>
              <a:buFont typeface="Arial" panose="020B0604020202020204" pitchFamily="34" charset="0"/>
              <a:buChar char="•"/>
            </a:pPr>
            <a:r>
              <a:rPr lang="de-AT" sz="1400" dirty="0">
                <a:solidFill>
                  <a:srgbClr val="374151"/>
                </a:solidFill>
              </a:rPr>
              <a:t>KI zur </a:t>
            </a:r>
            <a:r>
              <a:rPr lang="de-AT" sz="1400" b="1" dirty="0">
                <a:solidFill>
                  <a:srgbClr val="374151"/>
                </a:solidFill>
              </a:rPr>
              <a:t>Strafverfolgung</a:t>
            </a:r>
            <a:r>
              <a:rPr lang="de-AT" sz="1400" dirty="0">
                <a:solidFill>
                  <a:srgbClr val="374151"/>
                </a:solidFill>
              </a:rPr>
              <a:t> (Regelungen sind von Verboten und Ausnahmen geprägt, inkludiert auch Regelungen zur Echtzeit-</a:t>
            </a:r>
            <a:r>
              <a:rPr lang="de-AT" sz="1400" dirty="0" err="1">
                <a:solidFill>
                  <a:srgbClr val="374151"/>
                </a:solidFill>
              </a:rPr>
              <a:t>Biometrieerfassung</a:t>
            </a:r>
            <a:r>
              <a:rPr lang="de-AT" sz="1400" dirty="0">
                <a:solidFill>
                  <a:srgbClr val="374151"/>
                </a:solidFill>
              </a:rPr>
              <a:t>))</a:t>
            </a:r>
          </a:p>
          <a:p>
            <a:pPr lvl="1">
              <a:spcBef>
                <a:spcPts val="1000"/>
              </a:spcBef>
              <a:spcAft>
                <a:spcPts val="1000"/>
              </a:spcAft>
              <a:buFont typeface="Arial" panose="020B0604020202020204" pitchFamily="34" charset="0"/>
              <a:buChar char="•"/>
            </a:pPr>
            <a:r>
              <a:rPr lang="de-AT" sz="1400" dirty="0">
                <a:solidFill>
                  <a:srgbClr val="374151"/>
                </a:solidFill>
              </a:rPr>
              <a:t>KI in Bereichen der </a:t>
            </a:r>
            <a:r>
              <a:rPr lang="de-AT" sz="1400" b="1" dirty="0">
                <a:solidFill>
                  <a:srgbClr val="374151"/>
                </a:solidFill>
              </a:rPr>
              <a:t>Gesichtserfassung</a:t>
            </a:r>
            <a:r>
              <a:rPr lang="de-AT" sz="1400" dirty="0">
                <a:solidFill>
                  <a:srgbClr val="374151"/>
                </a:solidFill>
              </a:rPr>
              <a:t> und am </a:t>
            </a:r>
            <a:r>
              <a:rPr lang="de-AT" sz="1400" b="1" dirty="0">
                <a:solidFill>
                  <a:srgbClr val="374151"/>
                </a:solidFill>
              </a:rPr>
              <a:t>Arbeitsplatz </a:t>
            </a:r>
            <a:r>
              <a:rPr lang="de-AT" sz="1400" dirty="0">
                <a:solidFill>
                  <a:srgbClr val="374151"/>
                </a:solidFill>
              </a:rPr>
              <a:t>(</a:t>
            </a:r>
            <a:r>
              <a:rPr lang="de-AT" sz="1400" dirty="0" err="1">
                <a:solidFill>
                  <a:srgbClr val="374151"/>
                </a:solidFill>
              </a:rPr>
              <a:t>zB</a:t>
            </a:r>
            <a:r>
              <a:rPr lang="de-AT" sz="1400" dirty="0">
                <a:solidFill>
                  <a:srgbClr val="374151"/>
                </a:solidFill>
              </a:rPr>
              <a:t> keine Erfassung von Emotionsregungen von Personen)</a:t>
            </a:r>
          </a:p>
          <a:p>
            <a:pPr algn="l">
              <a:buFont typeface="Arial" panose="020B0604020202020204" pitchFamily="34" charset="0"/>
              <a:buChar char="•"/>
            </a:pPr>
            <a:endParaRPr lang="de-AT" sz="1400" b="0" i="0" dirty="0">
              <a:solidFill>
                <a:srgbClr val="374151"/>
              </a:solidFill>
              <a:effectLst/>
              <a:latin typeface="Söhne"/>
            </a:endParaRPr>
          </a:p>
          <a:p>
            <a:pPr marL="342900" lvl="1" indent="0">
              <a:buNone/>
            </a:pPr>
            <a:endParaRPr lang="de-AT" dirty="0"/>
          </a:p>
        </p:txBody>
      </p:sp>
      <p:sp>
        <p:nvSpPr>
          <p:cNvPr id="7" name="Titel 6">
            <a:extLst>
              <a:ext uri="{FF2B5EF4-FFF2-40B4-BE49-F238E27FC236}">
                <a16:creationId xmlns:a16="http://schemas.microsoft.com/office/drawing/2014/main" id="{905D25EB-065A-45A2-8922-EBCAC228ECC7}"/>
              </a:ext>
            </a:extLst>
          </p:cNvPr>
          <p:cNvSpPr>
            <a:spLocks noGrp="1"/>
          </p:cNvSpPr>
          <p:nvPr>
            <p:ph type="ctrTitle"/>
          </p:nvPr>
        </p:nvSpPr>
        <p:spPr/>
        <p:txBody>
          <a:bodyPr/>
          <a:lstStyle/>
          <a:p>
            <a:r>
              <a:rPr lang="de-DE" dirty="0">
                <a:latin typeface="+mn-lt"/>
              </a:rPr>
              <a:t>Rechtsrahmen zur KI</a:t>
            </a:r>
            <a:endParaRPr lang="de-AT" dirty="0">
              <a:latin typeface="+mn-lt"/>
            </a:endParaRPr>
          </a:p>
        </p:txBody>
      </p:sp>
    </p:spTree>
    <p:extLst>
      <p:ext uri="{BB962C8B-B14F-4D97-AF65-F5344CB8AC3E}">
        <p14:creationId xmlns:p14="http://schemas.microsoft.com/office/powerpoint/2010/main" val="2191379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7">
            <a:extLst>
              <a:ext uri="{FF2B5EF4-FFF2-40B4-BE49-F238E27FC236}">
                <a16:creationId xmlns:a16="http://schemas.microsoft.com/office/drawing/2014/main" id="{05934A8C-5512-409E-B33E-8B590A87A652}"/>
              </a:ext>
            </a:extLst>
          </p:cNvPr>
          <p:cNvSpPr>
            <a:spLocks noGrp="1"/>
          </p:cNvSpPr>
          <p:nvPr>
            <p:ph sz="quarter" idx="13"/>
          </p:nvPr>
        </p:nvSpPr>
        <p:spPr/>
        <p:txBody>
          <a:bodyPr/>
          <a:lstStyle/>
          <a:p>
            <a:pPr algn="l">
              <a:buFont typeface="Arial" panose="020B0604020202020204" pitchFamily="34" charset="0"/>
              <a:buChar char="•"/>
            </a:pPr>
            <a:r>
              <a:rPr lang="de-AT" sz="1800" b="1" dirty="0">
                <a:solidFill>
                  <a:schemeClr val="tx1">
                    <a:lumMod val="50000"/>
                  </a:schemeClr>
                </a:solidFill>
              </a:rPr>
              <a:t>Hochrisiko:</a:t>
            </a:r>
          </a:p>
          <a:p>
            <a:pPr lvl="1">
              <a:buFont typeface="Arial" panose="020B0604020202020204" pitchFamily="34" charset="0"/>
              <a:buChar char="•"/>
            </a:pPr>
            <a:r>
              <a:rPr lang="de-AT" sz="1400" dirty="0">
                <a:solidFill>
                  <a:srgbClr val="374151"/>
                </a:solidFill>
              </a:rPr>
              <a:t>KI System, das als Sicherheitskomponente eines Produkts gemäß den Vorschriften des </a:t>
            </a:r>
            <a:r>
              <a:rPr lang="de-AT" sz="1400" u="sng" dirty="0">
                <a:solidFill>
                  <a:srgbClr val="374151"/>
                </a:solidFill>
              </a:rPr>
              <a:t>Anhang II</a:t>
            </a:r>
            <a:r>
              <a:rPr lang="de-AT" sz="1400" dirty="0">
                <a:solidFill>
                  <a:srgbClr val="374151"/>
                </a:solidFill>
              </a:rPr>
              <a:t> dient oder Teil eines solchen Produkts ist; und</a:t>
            </a:r>
          </a:p>
          <a:p>
            <a:pPr lvl="1">
              <a:buFont typeface="Arial" panose="020B0604020202020204" pitchFamily="34" charset="0"/>
              <a:buChar char="•"/>
            </a:pPr>
            <a:r>
              <a:rPr lang="de-AT" sz="1400" dirty="0">
                <a:solidFill>
                  <a:srgbClr val="374151"/>
                </a:solidFill>
              </a:rPr>
              <a:t>KI Systeme des Anhang III </a:t>
            </a:r>
          </a:p>
          <a:p>
            <a:pPr marL="457200" lvl="1" indent="0">
              <a:buNone/>
            </a:pPr>
            <a:r>
              <a:rPr lang="de-AT" sz="1400" dirty="0">
                <a:solidFill>
                  <a:srgbClr val="374151"/>
                </a:solidFill>
              </a:rPr>
              <a:t>gelten stets als </a:t>
            </a:r>
            <a:r>
              <a:rPr lang="de-AT" sz="1400" b="1" dirty="0">
                <a:solidFill>
                  <a:srgbClr val="374151"/>
                </a:solidFill>
              </a:rPr>
              <a:t>Hochrisiko KI</a:t>
            </a:r>
          </a:p>
          <a:p>
            <a:pPr>
              <a:spcAft>
                <a:spcPts val="0"/>
              </a:spcAft>
              <a:buFont typeface="Arial" panose="020B0604020202020204" pitchFamily="34" charset="0"/>
              <a:buChar char="•"/>
            </a:pPr>
            <a:r>
              <a:rPr lang="de-AT" sz="1400" u="sng" dirty="0">
                <a:solidFill>
                  <a:srgbClr val="374151"/>
                </a:solidFill>
              </a:rPr>
              <a:t>Anhang II</a:t>
            </a:r>
            <a:r>
              <a:rPr lang="de-AT" sz="1400" dirty="0">
                <a:solidFill>
                  <a:srgbClr val="374151"/>
                </a:solidFill>
              </a:rPr>
              <a:t>:</a:t>
            </a:r>
          </a:p>
          <a:p>
            <a:pPr marL="0" indent="0">
              <a:spcAft>
                <a:spcPts val="0"/>
              </a:spcAft>
              <a:buNone/>
            </a:pPr>
            <a:r>
              <a:rPr lang="de-AT" sz="1400" dirty="0">
                <a:solidFill>
                  <a:srgbClr val="374151"/>
                </a:solidFill>
              </a:rPr>
              <a:t>	</a:t>
            </a:r>
          </a:p>
          <a:p>
            <a:pPr marL="0" indent="0">
              <a:spcAft>
                <a:spcPts val="0"/>
              </a:spcAft>
              <a:buNone/>
            </a:pPr>
            <a:r>
              <a:rPr lang="de-AT" sz="1400" dirty="0">
                <a:solidFill>
                  <a:srgbClr val="374151"/>
                </a:solidFill>
              </a:rPr>
              <a:t>	Richtlinien über Maschinen, Spielzeug, Druckgeräte, Seilbahnen, 	Medizinprodukte, […]</a:t>
            </a:r>
          </a:p>
          <a:p>
            <a:pPr marL="0" indent="0">
              <a:spcAft>
                <a:spcPts val="0"/>
              </a:spcAft>
              <a:buNone/>
            </a:pPr>
            <a:endParaRPr lang="de-AT" sz="1400" dirty="0">
              <a:solidFill>
                <a:srgbClr val="374151"/>
              </a:solidFill>
            </a:endParaRPr>
          </a:p>
          <a:p>
            <a:pPr>
              <a:spcAft>
                <a:spcPts val="0"/>
              </a:spcAft>
              <a:buFont typeface="Arial" panose="020B0604020202020204" pitchFamily="34" charset="0"/>
              <a:buChar char="•"/>
            </a:pPr>
            <a:r>
              <a:rPr lang="de-AT" sz="1400" u="sng" dirty="0">
                <a:solidFill>
                  <a:srgbClr val="374151"/>
                </a:solidFill>
              </a:rPr>
              <a:t>Anhang III</a:t>
            </a:r>
            <a:r>
              <a:rPr lang="de-AT" sz="1400" dirty="0">
                <a:solidFill>
                  <a:srgbClr val="374151"/>
                </a:solidFill>
              </a:rPr>
              <a:t>:</a:t>
            </a:r>
          </a:p>
          <a:p>
            <a:pPr marL="0" indent="0">
              <a:spcAft>
                <a:spcPts val="0"/>
              </a:spcAft>
              <a:buNone/>
            </a:pPr>
            <a:endParaRPr lang="de-AT" sz="1400" dirty="0">
              <a:solidFill>
                <a:srgbClr val="374151"/>
              </a:solidFill>
            </a:endParaRPr>
          </a:p>
          <a:p>
            <a:pPr marL="0" indent="0">
              <a:spcAft>
                <a:spcPts val="0"/>
              </a:spcAft>
              <a:buNone/>
            </a:pPr>
            <a:r>
              <a:rPr lang="de-AT" sz="1400" dirty="0">
                <a:solidFill>
                  <a:srgbClr val="374151"/>
                </a:solidFill>
              </a:rPr>
              <a:t>	KI im Straßenverkehr, in der Wasser-/Strom-/Gasversorgung, in der Bildung, 	in der Kreditwürdigkeitsprüfung, zur Priorisierung von Rettungsdiensten, […]</a:t>
            </a:r>
          </a:p>
          <a:p>
            <a:pPr algn="l">
              <a:buFont typeface="Arial" panose="020B0604020202020204" pitchFamily="34" charset="0"/>
              <a:buChar char="•"/>
            </a:pPr>
            <a:endParaRPr lang="de-AT" dirty="0"/>
          </a:p>
        </p:txBody>
      </p:sp>
      <p:sp>
        <p:nvSpPr>
          <p:cNvPr id="7" name="Titel 6">
            <a:extLst>
              <a:ext uri="{FF2B5EF4-FFF2-40B4-BE49-F238E27FC236}">
                <a16:creationId xmlns:a16="http://schemas.microsoft.com/office/drawing/2014/main" id="{905D25EB-065A-45A2-8922-EBCAC228ECC7}"/>
              </a:ext>
            </a:extLst>
          </p:cNvPr>
          <p:cNvSpPr>
            <a:spLocks noGrp="1"/>
          </p:cNvSpPr>
          <p:nvPr>
            <p:ph type="ctrTitle"/>
          </p:nvPr>
        </p:nvSpPr>
        <p:spPr/>
        <p:txBody>
          <a:bodyPr/>
          <a:lstStyle/>
          <a:p>
            <a:r>
              <a:rPr lang="de-DE" dirty="0">
                <a:latin typeface="+mn-lt"/>
              </a:rPr>
              <a:t>Rechtsrahmen zur KI</a:t>
            </a:r>
            <a:endParaRPr lang="de-AT" dirty="0">
              <a:latin typeface="+mn-lt"/>
            </a:endParaRPr>
          </a:p>
        </p:txBody>
      </p:sp>
    </p:spTree>
    <p:extLst>
      <p:ext uri="{BB962C8B-B14F-4D97-AF65-F5344CB8AC3E}">
        <p14:creationId xmlns:p14="http://schemas.microsoft.com/office/powerpoint/2010/main" val="507813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7">
            <a:extLst>
              <a:ext uri="{FF2B5EF4-FFF2-40B4-BE49-F238E27FC236}">
                <a16:creationId xmlns:a16="http://schemas.microsoft.com/office/drawing/2014/main" id="{05934A8C-5512-409E-B33E-8B590A87A652}"/>
              </a:ext>
            </a:extLst>
          </p:cNvPr>
          <p:cNvSpPr>
            <a:spLocks noGrp="1"/>
          </p:cNvSpPr>
          <p:nvPr>
            <p:ph sz="quarter" idx="13"/>
          </p:nvPr>
        </p:nvSpPr>
        <p:spPr>
          <a:xfrm>
            <a:off x="378853" y="1050570"/>
            <a:ext cx="8097370" cy="4491620"/>
          </a:xfrm>
        </p:spPr>
        <p:txBody>
          <a:bodyPr/>
          <a:lstStyle/>
          <a:p>
            <a:pPr algn="l">
              <a:buFont typeface="Arial" panose="020B0604020202020204" pitchFamily="34" charset="0"/>
              <a:buChar char="•"/>
            </a:pPr>
            <a:r>
              <a:rPr lang="de-AT" sz="1800" b="1" dirty="0">
                <a:solidFill>
                  <a:schemeClr val="tx1">
                    <a:lumMod val="50000"/>
                  </a:schemeClr>
                </a:solidFill>
              </a:rPr>
              <a:t>Hochrisiko – </a:t>
            </a:r>
            <a:r>
              <a:rPr lang="de-AT" sz="1800" b="1" u="sng" dirty="0">
                <a:solidFill>
                  <a:schemeClr val="tx1">
                    <a:lumMod val="50000"/>
                  </a:schemeClr>
                </a:solidFill>
              </a:rPr>
              <a:t>die Ausnahme</a:t>
            </a:r>
            <a:r>
              <a:rPr lang="de-AT" sz="1800" b="1" dirty="0">
                <a:solidFill>
                  <a:schemeClr val="tx1">
                    <a:lumMod val="50000"/>
                  </a:schemeClr>
                </a:solidFill>
              </a:rPr>
              <a:t>:</a:t>
            </a:r>
          </a:p>
          <a:p>
            <a:pPr lvl="1">
              <a:buFont typeface="Arial" panose="020B0604020202020204" pitchFamily="34" charset="0"/>
              <a:buChar char="•"/>
            </a:pPr>
            <a:r>
              <a:rPr lang="de-AT" sz="1400" u="sng" dirty="0">
                <a:solidFill>
                  <a:srgbClr val="374151"/>
                </a:solidFill>
              </a:rPr>
              <a:t>Keine</a:t>
            </a:r>
            <a:r>
              <a:rPr lang="de-AT" sz="1400" dirty="0">
                <a:solidFill>
                  <a:srgbClr val="374151"/>
                </a:solidFill>
              </a:rPr>
              <a:t> Hochrisiko KI liegt vor, wenn die KI </a:t>
            </a:r>
            <a:r>
              <a:rPr lang="de-AT" sz="1400" b="1" dirty="0">
                <a:solidFill>
                  <a:srgbClr val="374151"/>
                </a:solidFill>
              </a:rPr>
              <a:t>kein signifikantes Risiko </a:t>
            </a:r>
            <a:r>
              <a:rPr lang="de-AT" sz="1400" dirty="0">
                <a:solidFill>
                  <a:srgbClr val="374151"/>
                </a:solidFill>
              </a:rPr>
              <a:t>für die Gesundheit, Sicherheit oder die Grundrechte einer Person darstellt, worunter auch Fälle zu verstehen sind, in denen die KI </a:t>
            </a:r>
            <a:r>
              <a:rPr lang="de-AT" sz="1400" b="1" dirty="0">
                <a:solidFill>
                  <a:srgbClr val="374151"/>
                </a:solidFill>
              </a:rPr>
              <a:t>keinen substantiellen Beitrag </a:t>
            </a:r>
            <a:r>
              <a:rPr lang="de-AT" sz="1400" dirty="0">
                <a:solidFill>
                  <a:srgbClr val="374151"/>
                </a:solidFill>
              </a:rPr>
              <a:t>zur Entscheidung über diese Personen leistet: </a:t>
            </a:r>
          </a:p>
          <a:p>
            <a:pPr lvl="2">
              <a:spcAft>
                <a:spcPts val="500"/>
              </a:spcAft>
            </a:pPr>
            <a:r>
              <a:rPr lang="de-AT" sz="1400" dirty="0">
                <a:solidFill>
                  <a:srgbClr val="374151"/>
                </a:solidFill>
              </a:rPr>
              <a:t>Die KI leistet nur einen engen, administrativen Beitrag</a:t>
            </a:r>
          </a:p>
          <a:p>
            <a:pPr lvl="2">
              <a:spcAft>
                <a:spcPts val="500"/>
              </a:spcAft>
            </a:pPr>
            <a:r>
              <a:rPr lang="de-AT" sz="1400" dirty="0">
                <a:solidFill>
                  <a:srgbClr val="374151"/>
                </a:solidFill>
              </a:rPr>
              <a:t>Die KI dient nur der Verbesserung einer bereits vollendeten menschlichen Erledigung</a:t>
            </a:r>
          </a:p>
          <a:p>
            <a:pPr lvl="2">
              <a:spcAft>
                <a:spcPts val="500"/>
              </a:spcAft>
            </a:pPr>
            <a:r>
              <a:rPr lang="de-AT" sz="1400" dirty="0">
                <a:solidFill>
                  <a:srgbClr val="374151"/>
                </a:solidFill>
              </a:rPr>
              <a:t>Die KI erkennt Abweichungen von bisherigen Entscheidungsmustern, ohne diese Entscheidungsmuster zu ersetzen oder zu beeinflussen und sie ist  unter menschlicher Aufsicht eingesetzt</a:t>
            </a:r>
          </a:p>
          <a:p>
            <a:pPr lvl="2">
              <a:spcAft>
                <a:spcPts val="1000"/>
              </a:spcAft>
            </a:pPr>
            <a:r>
              <a:rPr lang="de-AT" sz="1400" dirty="0">
                <a:solidFill>
                  <a:srgbClr val="374151"/>
                </a:solidFill>
              </a:rPr>
              <a:t>Die KI dient im Anwendungsbereich des Anhang III nur Vorarbeiten</a:t>
            </a:r>
          </a:p>
          <a:p>
            <a:pPr lvl="1">
              <a:buFont typeface="Arial" panose="020B0604020202020204" pitchFamily="34" charset="0"/>
              <a:buChar char="•"/>
            </a:pPr>
            <a:r>
              <a:rPr lang="de-AT" sz="1400" b="1" dirty="0">
                <a:solidFill>
                  <a:srgbClr val="374151"/>
                </a:solidFill>
              </a:rPr>
              <a:t>Ausnahme von der Ausnahme</a:t>
            </a:r>
            <a:r>
              <a:rPr lang="de-AT" sz="1400" dirty="0">
                <a:solidFill>
                  <a:srgbClr val="374151"/>
                </a:solidFill>
              </a:rPr>
              <a:t>: </a:t>
            </a:r>
            <a:r>
              <a:rPr lang="de-AT" sz="1400" dirty="0" err="1">
                <a:solidFill>
                  <a:srgbClr val="374151"/>
                </a:solidFill>
              </a:rPr>
              <a:t>Profiling</a:t>
            </a:r>
            <a:r>
              <a:rPr lang="de-AT" sz="1400" dirty="0">
                <a:solidFill>
                  <a:srgbClr val="374151"/>
                </a:solidFill>
              </a:rPr>
              <a:t> (Verweis auf Art 4 Z 4 DSGVO)</a:t>
            </a:r>
          </a:p>
          <a:p>
            <a:r>
              <a:rPr lang="de-AT" sz="1400" b="1" u="sng" dirty="0">
                <a:solidFill>
                  <a:srgbClr val="374151"/>
                </a:solidFill>
              </a:rPr>
              <a:t>Schnittbereich</a:t>
            </a:r>
            <a:r>
              <a:rPr lang="de-AT" sz="1400" dirty="0">
                <a:solidFill>
                  <a:srgbClr val="374151"/>
                </a:solidFill>
              </a:rPr>
              <a:t>: Art 4 und Art 22 DSGVO </a:t>
            </a:r>
          </a:p>
          <a:p>
            <a:r>
              <a:rPr lang="de-AT" sz="1400" dirty="0">
                <a:solidFill>
                  <a:srgbClr val="374151"/>
                </a:solidFill>
              </a:rPr>
              <a:t>Achtung: Ausnahme ist eine </a:t>
            </a:r>
            <a:r>
              <a:rPr lang="de-AT" sz="1400" b="1" dirty="0">
                <a:solidFill>
                  <a:srgbClr val="374151"/>
                </a:solidFill>
              </a:rPr>
              <a:t>Selbsteinschätzung</a:t>
            </a:r>
            <a:r>
              <a:rPr lang="de-AT" sz="1400" dirty="0">
                <a:solidFill>
                  <a:srgbClr val="374151"/>
                </a:solidFill>
              </a:rPr>
              <a:t>, kombiniert mit einer Pflicht zur behördlichen Registrierung und zur behördlichen Überprüfung</a:t>
            </a:r>
          </a:p>
        </p:txBody>
      </p:sp>
      <p:sp>
        <p:nvSpPr>
          <p:cNvPr id="7" name="Titel 6">
            <a:extLst>
              <a:ext uri="{FF2B5EF4-FFF2-40B4-BE49-F238E27FC236}">
                <a16:creationId xmlns:a16="http://schemas.microsoft.com/office/drawing/2014/main" id="{905D25EB-065A-45A2-8922-EBCAC228ECC7}"/>
              </a:ext>
            </a:extLst>
          </p:cNvPr>
          <p:cNvSpPr>
            <a:spLocks noGrp="1"/>
          </p:cNvSpPr>
          <p:nvPr>
            <p:ph type="ctrTitle"/>
          </p:nvPr>
        </p:nvSpPr>
        <p:spPr/>
        <p:txBody>
          <a:bodyPr/>
          <a:lstStyle/>
          <a:p>
            <a:r>
              <a:rPr lang="de-DE" dirty="0">
                <a:latin typeface="+mn-lt"/>
              </a:rPr>
              <a:t>Rechtsrahmen zur KI</a:t>
            </a:r>
            <a:endParaRPr lang="de-AT" dirty="0">
              <a:latin typeface="+mn-lt"/>
            </a:endParaRPr>
          </a:p>
        </p:txBody>
      </p:sp>
    </p:spTree>
    <p:extLst>
      <p:ext uri="{BB962C8B-B14F-4D97-AF65-F5344CB8AC3E}">
        <p14:creationId xmlns:p14="http://schemas.microsoft.com/office/powerpoint/2010/main" val="3332163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7">
            <a:extLst>
              <a:ext uri="{FF2B5EF4-FFF2-40B4-BE49-F238E27FC236}">
                <a16:creationId xmlns:a16="http://schemas.microsoft.com/office/drawing/2014/main" id="{05934A8C-5512-409E-B33E-8B590A87A652}"/>
              </a:ext>
            </a:extLst>
          </p:cNvPr>
          <p:cNvSpPr>
            <a:spLocks noGrp="1"/>
          </p:cNvSpPr>
          <p:nvPr>
            <p:ph sz="quarter" idx="13"/>
          </p:nvPr>
        </p:nvSpPr>
        <p:spPr/>
        <p:txBody>
          <a:bodyPr/>
          <a:lstStyle/>
          <a:p>
            <a:r>
              <a:rPr lang="de-AT" sz="1800" b="1" dirty="0">
                <a:solidFill>
                  <a:schemeClr val="tx1">
                    <a:lumMod val="50000"/>
                  </a:schemeClr>
                </a:solidFill>
              </a:rPr>
              <a:t>Minderes Risiko:</a:t>
            </a:r>
          </a:p>
          <a:p>
            <a:pPr lvl="1">
              <a:buFont typeface="Arial" panose="020B0604020202020204" pitchFamily="34" charset="0"/>
              <a:buChar char="•"/>
            </a:pPr>
            <a:r>
              <a:rPr lang="de-AT" sz="1400" dirty="0">
                <a:solidFill>
                  <a:srgbClr val="374151"/>
                </a:solidFill>
              </a:rPr>
              <a:t>KI Systeme, die für die </a:t>
            </a:r>
            <a:r>
              <a:rPr lang="de-AT" sz="1400" b="1" dirty="0">
                <a:solidFill>
                  <a:srgbClr val="374151"/>
                </a:solidFill>
              </a:rPr>
              <a:t>direkte Interaktion </a:t>
            </a:r>
            <a:r>
              <a:rPr lang="de-AT" sz="1400" dirty="0">
                <a:solidFill>
                  <a:srgbClr val="374151"/>
                </a:solidFill>
              </a:rPr>
              <a:t>mit Personen bestimmt sind, müssen so entwickelt / konzipiert sein, dass der Person mitgeteilt wird, dass sie es mit einer KI zu tun hat (</a:t>
            </a:r>
            <a:r>
              <a:rPr lang="de-AT" sz="1400" dirty="0" err="1">
                <a:solidFill>
                  <a:srgbClr val="374151"/>
                </a:solidFill>
              </a:rPr>
              <a:t>zB</a:t>
            </a:r>
            <a:r>
              <a:rPr lang="de-AT" sz="1400" dirty="0">
                <a:solidFill>
                  <a:srgbClr val="374151"/>
                </a:solidFill>
              </a:rPr>
              <a:t> KI-Chatbots)</a:t>
            </a:r>
          </a:p>
          <a:p>
            <a:pPr marL="457200" lvl="1" indent="0">
              <a:buNone/>
            </a:pPr>
            <a:r>
              <a:rPr lang="de-AT" sz="1400" dirty="0">
                <a:solidFill>
                  <a:srgbClr val="374151"/>
                </a:solidFill>
              </a:rPr>
              <a:t>	-&gt; Achtung: </a:t>
            </a:r>
            <a:r>
              <a:rPr lang="de-AT" sz="1400" b="1" u="sng" dirty="0">
                <a:solidFill>
                  <a:srgbClr val="374151"/>
                </a:solidFill>
              </a:rPr>
              <a:t>Schnittbereich</a:t>
            </a:r>
            <a:r>
              <a:rPr lang="de-AT" sz="1400" dirty="0">
                <a:solidFill>
                  <a:srgbClr val="374151"/>
                </a:solidFill>
              </a:rPr>
              <a:t> mit Art 13 / Art 14 DSGVO-Informationen!</a:t>
            </a:r>
          </a:p>
          <a:p>
            <a:pPr lvl="1">
              <a:buFont typeface="Arial" panose="020B0604020202020204" pitchFamily="34" charset="0"/>
              <a:buChar char="•"/>
            </a:pPr>
            <a:r>
              <a:rPr lang="de-AT" sz="1400" dirty="0">
                <a:solidFill>
                  <a:srgbClr val="374151"/>
                </a:solidFill>
              </a:rPr>
              <a:t>Nutzer von KI, die Bild, Ton oder Video erzeugt oder manipuliert um wirklichen Personen / Gegenständen / Orten zu ähneln (</a:t>
            </a:r>
            <a:r>
              <a:rPr lang="de-AT" sz="1400" dirty="0" err="1">
                <a:solidFill>
                  <a:srgbClr val="374151"/>
                </a:solidFill>
              </a:rPr>
              <a:t>deep</a:t>
            </a:r>
            <a:r>
              <a:rPr lang="de-AT" sz="1400" dirty="0">
                <a:solidFill>
                  <a:srgbClr val="374151"/>
                </a:solidFill>
              </a:rPr>
              <a:t> fake) müssen die Künstlichkeit dieser Inhalte offen legen </a:t>
            </a:r>
          </a:p>
          <a:p>
            <a:pPr algn="l">
              <a:buFont typeface="Arial" panose="020B0604020202020204" pitchFamily="34" charset="0"/>
              <a:buChar char="•"/>
            </a:pPr>
            <a:endParaRPr lang="de-AT" dirty="0"/>
          </a:p>
        </p:txBody>
      </p:sp>
      <p:sp>
        <p:nvSpPr>
          <p:cNvPr id="7" name="Titel 6">
            <a:extLst>
              <a:ext uri="{FF2B5EF4-FFF2-40B4-BE49-F238E27FC236}">
                <a16:creationId xmlns:a16="http://schemas.microsoft.com/office/drawing/2014/main" id="{905D25EB-065A-45A2-8922-EBCAC228ECC7}"/>
              </a:ext>
            </a:extLst>
          </p:cNvPr>
          <p:cNvSpPr>
            <a:spLocks noGrp="1"/>
          </p:cNvSpPr>
          <p:nvPr>
            <p:ph type="ctrTitle"/>
          </p:nvPr>
        </p:nvSpPr>
        <p:spPr/>
        <p:txBody>
          <a:bodyPr/>
          <a:lstStyle/>
          <a:p>
            <a:r>
              <a:rPr lang="de-DE" dirty="0">
                <a:latin typeface="+mn-lt"/>
              </a:rPr>
              <a:t>Rechtsrahmen zur KI </a:t>
            </a:r>
            <a:endParaRPr lang="de-AT" dirty="0">
              <a:latin typeface="+mn-lt"/>
            </a:endParaRPr>
          </a:p>
        </p:txBody>
      </p:sp>
    </p:spTree>
    <p:extLst>
      <p:ext uri="{BB962C8B-B14F-4D97-AF65-F5344CB8AC3E}">
        <p14:creationId xmlns:p14="http://schemas.microsoft.com/office/powerpoint/2010/main" val="2647998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7">
            <a:extLst>
              <a:ext uri="{FF2B5EF4-FFF2-40B4-BE49-F238E27FC236}">
                <a16:creationId xmlns:a16="http://schemas.microsoft.com/office/drawing/2014/main" id="{05934A8C-5512-409E-B33E-8B590A87A652}"/>
              </a:ext>
            </a:extLst>
          </p:cNvPr>
          <p:cNvSpPr>
            <a:spLocks noGrp="1"/>
          </p:cNvSpPr>
          <p:nvPr>
            <p:ph sz="quarter" idx="13"/>
          </p:nvPr>
        </p:nvSpPr>
        <p:spPr/>
        <p:txBody>
          <a:bodyPr/>
          <a:lstStyle/>
          <a:p>
            <a:pPr>
              <a:buFont typeface="Arial" panose="020B0604020202020204" pitchFamily="34" charset="0"/>
              <a:buChar char="•"/>
            </a:pPr>
            <a:r>
              <a:rPr lang="de-AT" sz="1800" b="1" dirty="0"/>
              <a:t>Anforderungen</a:t>
            </a:r>
            <a:r>
              <a:rPr lang="de-AT" sz="1800" dirty="0"/>
              <a:t> an Hochrisiko KI :</a:t>
            </a:r>
          </a:p>
          <a:p>
            <a:pPr lvl="1">
              <a:buFont typeface="Arial" panose="020B0604020202020204" pitchFamily="34" charset="0"/>
              <a:buChar char="•"/>
            </a:pPr>
            <a:r>
              <a:rPr lang="de-AT" sz="1400" dirty="0">
                <a:solidFill>
                  <a:srgbClr val="374151"/>
                </a:solidFill>
              </a:rPr>
              <a:t>Einrichtung eines Risikomanagementsystems (Risikoanalyse, Risikomanagementmaßnahmen)</a:t>
            </a:r>
          </a:p>
          <a:p>
            <a:pPr lvl="1">
              <a:buFont typeface="Arial" panose="020B0604020202020204" pitchFamily="34" charset="0"/>
              <a:buChar char="•"/>
            </a:pPr>
            <a:r>
              <a:rPr lang="de-AT" sz="1400" dirty="0">
                <a:solidFill>
                  <a:srgbClr val="374151"/>
                </a:solidFill>
              </a:rPr>
              <a:t>Trainings mit Daten durch Trainings-, Validierungs- und Testdatensätze (</a:t>
            </a:r>
            <a:r>
              <a:rPr lang="de-AT" sz="1400" dirty="0" err="1">
                <a:solidFill>
                  <a:srgbClr val="374151"/>
                </a:solidFill>
              </a:rPr>
              <a:t>Datengovernance</a:t>
            </a:r>
            <a:r>
              <a:rPr lang="de-AT" sz="1400" dirty="0">
                <a:solidFill>
                  <a:srgbClr val="374151"/>
                </a:solidFill>
              </a:rPr>
              <a:t> und Datenverwaltungsverfahren)</a:t>
            </a:r>
          </a:p>
          <a:p>
            <a:pPr lvl="1">
              <a:buFont typeface="Arial" panose="020B0604020202020204" pitchFamily="34" charset="0"/>
              <a:buChar char="•"/>
            </a:pPr>
            <a:r>
              <a:rPr lang="de-AT" sz="1400" dirty="0">
                <a:solidFill>
                  <a:srgbClr val="374151"/>
                </a:solidFill>
              </a:rPr>
              <a:t>Technische Dokumentation</a:t>
            </a:r>
          </a:p>
          <a:p>
            <a:pPr lvl="1">
              <a:buFont typeface="Arial" panose="020B0604020202020204" pitchFamily="34" charset="0"/>
              <a:buChar char="•"/>
            </a:pPr>
            <a:r>
              <a:rPr lang="de-AT" sz="1400" dirty="0">
                <a:solidFill>
                  <a:srgbClr val="374151"/>
                </a:solidFill>
              </a:rPr>
              <a:t>Menschliche Aufsicht</a:t>
            </a:r>
          </a:p>
          <a:p>
            <a:pPr lvl="1">
              <a:buFont typeface="Arial" panose="020B0604020202020204" pitchFamily="34" charset="0"/>
              <a:buChar char="•"/>
            </a:pPr>
            <a:r>
              <a:rPr lang="de-AT" sz="1400" dirty="0">
                <a:solidFill>
                  <a:srgbClr val="374151"/>
                </a:solidFill>
              </a:rPr>
              <a:t>Anforderungen an Genauigkeit, Robustheit, Cybersicherheit</a:t>
            </a:r>
          </a:p>
          <a:p>
            <a:pPr lvl="1">
              <a:buFont typeface="Arial" panose="020B0604020202020204" pitchFamily="34" charset="0"/>
              <a:buChar char="•"/>
            </a:pPr>
            <a:r>
              <a:rPr lang="de-AT" sz="1400" dirty="0">
                <a:solidFill>
                  <a:srgbClr val="374151"/>
                </a:solidFill>
              </a:rPr>
              <a:t>Anbieter müssen ein System zur Beobachtung der KI nach deren Inverkehrbringen einrichten</a:t>
            </a:r>
          </a:p>
          <a:p>
            <a:pPr lvl="1">
              <a:buFont typeface="Arial" panose="020B0604020202020204" pitchFamily="34" charset="0"/>
              <a:buChar char="•"/>
            </a:pPr>
            <a:r>
              <a:rPr lang="de-AT" sz="1400" dirty="0">
                <a:solidFill>
                  <a:srgbClr val="374151"/>
                </a:solidFill>
              </a:rPr>
              <a:t>Meldepflicht bei schwerwiegenden Vorfällen und Fehlfunktionen von KI</a:t>
            </a:r>
          </a:p>
          <a:p>
            <a:pPr lvl="1">
              <a:buFont typeface="Arial" panose="020B0604020202020204" pitchFamily="34" charset="0"/>
              <a:buChar char="•"/>
            </a:pPr>
            <a:r>
              <a:rPr lang="de-AT" sz="1400" dirty="0">
                <a:solidFill>
                  <a:srgbClr val="374151"/>
                </a:solidFill>
              </a:rPr>
              <a:t>Maßnahmen: Verbot / Einschränkung / Rückruf von KI</a:t>
            </a:r>
          </a:p>
          <a:p>
            <a:pPr lvl="1">
              <a:buFont typeface="Arial" panose="020B0604020202020204" pitchFamily="34" charset="0"/>
              <a:buChar char="•"/>
            </a:pPr>
            <a:endParaRPr lang="de-AT" sz="1400" dirty="0">
              <a:solidFill>
                <a:srgbClr val="374151"/>
              </a:solidFill>
            </a:endParaRPr>
          </a:p>
          <a:p>
            <a:pPr marL="342900" lvl="1" indent="0">
              <a:buNone/>
            </a:pPr>
            <a:endParaRPr lang="de-AT" dirty="0"/>
          </a:p>
        </p:txBody>
      </p:sp>
      <p:sp>
        <p:nvSpPr>
          <p:cNvPr id="7" name="Titel 6">
            <a:extLst>
              <a:ext uri="{FF2B5EF4-FFF2-40B4-BE49-F238E27FC236}">
                <a16:creationId xmlns:a16="http://schemas.microsoft.com/office/drawing/2014/main" id="{905D25EB-065A-45A2-8922-EBCAC228ECC7}"/>
              </a:ext>
            </a:extLst>
          </p:cNvPr>
          <p:cNvSpPr>
            <a:spLocks noGrp="1"/>
          </p:cNvSpPr>
          <p:nvPr>
            <p:ph type="ctrTitle"/>
          </p:nvPr>
        </p:nvSpPr>
        <p:spPr/>
        <p:txBody>
          <a:bodyPr/>
          <a:lstStyle/>
          <a:p>
            <a:r>
              <a:rPr lang="de-DE" dirty="0">
                <a:latin typeface="+mn-lt"/>
              </a:rPr>
              <a:t>Rechtsrahmen zur KI</a:t>
            </a:r>
            <a:endParaRPr lang="de-AT" dirty="0">
              <a:latin typeface="+mn-lt"/>
            </a:endParaRPr>
          </a:p>
        </p:txBody>
      </p:sp>
    </p:spTree>
    <p:extLst>
      <p:ext uri="{BB962C8B-B14F-4D97-AF65-F5344CB8AC3E}">
        <p14:creationId xmlns:p14="http://schemas.microsoft.com/office/powerpoint/2010/main" val="220391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7">
            <a:extLst>
              <a:ext uri="{FF2B5EF4-FFF2-40B4-BE49-F238E27FC236}">
                <a16:creationId xmlns:a16="http://schemas.microsoft.com/office/drawing/2014/main" id="{05934A8C-5512-409E-B33E-8B590A87A652}"/>
              </a:ext>
            </a:extLst>
          </p:cNvPr>
          <p:cNvSpPr>
            <a:spLocks noGrp="1"/>
          </p:cNvSpPr>
          <p:nvPr>
            <p:ph sz="quarter" idx="13"/>
          </p:nvPr>
        </p:nvSpPr>
        <p:spPr/>
        <p:txBody>
          <a:bodyPr/>
          <a:lstStyle/>
          <a:p>
            <a:pPr>
              <a:buFont typeface="Arial" panose="020B0604020202020204" pitchFamily="34" charset="0"/>
              <a:buChar char="•"/>
            </a:pPr>
            <a:r>
              <a:rPr lang="de-AT" sz="1800" dirty="0"/>
              <a:t>Sanktionen:</a:t>
            </a:r>
          </a:p>
          <a:p>
            <a:pPr lvl="1">
              <a:buFont typeface="Arial" panose="020B0604020202020204" pitchFamily="34" charset="0"/>
              <a:buChar char="•"/>
            </a:pPr>
            <a:r>
              <a:rPr lang="de-AT" sz="1400" dirty="0">
                <a:solidFill>
                  <a:srgbClr val="374151"/>
                </a:solidFill>
              </a:rPr>
              <a:t>VO gibt Strafrahmen vor:</a:t>
            </a:r>
          </a:p>
          <a:p>
            <a:pPr lvl="2"/>
            <a:r>
              <a:rPr lang="de-AT" sz="1400" dirty="0">
                <a:solidFill>
                  <a:srgbClr val="374151"/>
                </a:solidFill>
              </a:rPr>
              <a:t>Bis zu 30 </a:t>
            </a:r>
            <a:r>
              <a:rPr lang="de-AT" sz="1400" dirty="0" err="1">
                <a:solidFill>
                  <a:srgbClr val="374151"/>
                </a:solidFill>
              </a:rPr>
              <a:t>Mio</a:t>
            </a:r>
            <a:r>
              <a:rPr lang="de-AT" sz="1400" dirty="0">
                <a:solidFill>
                  <a:srgbClr val="374151"/>
                </a:solidFill>
              </a:rPr>
              <a:t> (nunmehr: 35 </a:t>
            </a:r>
            <a:r>
              <a:rPr lang="de-AT" sz="1400" dirty="0" err="1">
                <a:solidFill>
                  <a:srgbClr val="374151"/>
                </a:solidFill>
              </a:rPr>
              <a:t>Mio</a:t>
            </a:r>
            <a:r>
              <a:rPr lang="de-AT" sz="1400" dirty="0">
                <a:solidFill>
                  <a:srgbClr val="374151"/>
                </a:solidFill>
              </a:rPr>
              <a:t>) EUR oder bis zu 6% (nunmehr: 7%) des weltweiten Jahresumsatzes (je höher) bei Einsatz unerlaubter KI und bei Nichtkonformität von Hochrisiko KI mit den </a:t>
            </a:r>
            <a:r>
              <a:rPr lang="de-AT" sz="1400" dirty="0" err="1">
                <a:solidFill>
                  <a:srgbClr val="374151"/>
                </a:solidFill>
              </a:rPr>
              <a:t>Datengovernance</a:t>
            </a:r>
            <a:r>
              <a:rPr lang="de-AT" sz="1400" dirty="0">
                <a:solidFill>
                  <a:srgbClr val="374151"/>
                </a:solidFill>
              </a:rPr>
              <a:t>-Anforderungen (!)</a:t>
            </a:r>
          </a:p>
          <a:p>
            <a:pPr lvl="2"/>
            <a:r>
              <a:rPr lang="de-AT" sz="1400" dirty="0">
                <a:solidFill>
                  <a:srgbClr val="374151"/>
                </a:solidFill>
              </a:rPr>
              <a:t>Bis zu 20 </a:t>
            </a:r>
            <a:r>
              <a:rPr lang="de-AT" sz="1400" dirty="0" err="1">
                <a:solidFill>
                  <a:srgbClr val="374151"/>
                </a:solidFill>
              </a:rPr>
              <a:t>Mio</a:t>
            </a:r>
            <a:r>
              <a:rPr lang="de-AT" sz="1400" dirty="0">
                <a:solidFill>
                  <a:srgbClr val="374151"/>
                </a:solidFill>
              </a:rPr>
              <a:t> (nunmehr: 15 </a:t>
            </a:r>
            <a:r>
              <a:rPr lang="de-AT" sz="1400" dirty="0" err="1">
                <a:solidFill>
                  <a:srgbClr val="374151"/>
                </a:solidFill>
              </a:rPr>
              <a:t>Mio</a:t>
            </a:r>
            <a:r>
              <a:rPr lang="de-AT" sz="1400" dirty="0">
                <a:solidFill>
                  <a:srgbClr val="374151"/>
                </a:solidFill>
              </a:rPr>
              <a:t>) EUR oder bis zu 4% (nunmehr: 3%) des weltweiten Jahresumsatzes (je höher) bei sonstigen Verstößen gegen diese VO</a:t>
            </a:r>
          </a:p>
          <a:p>
            <a:pPr lvl="2"/>
            <a:r>
              <a:rPr lang="de-AT" sz="1400" dirty="0">
                <a:solidFill>
                  <a:srgbClr val="374151"/>
                </a:solidFill>
              </a:rPr>
              <a:t>Bis zu 10 </a:t>
            </a:r>
            <a:r>
              <a:rPr lang="de-AT" sz="1400" dirty="0" err="1">
                <a:solidFill>
                  <a:srgbClr val="374151"/>
                </a:solidFill>
              </a:rPr>
              <a:t>Mio</a:t>
            </a:r>
            <a:r>
              <a:rPr lang="de-AT" sz="1400" dirty="0">
                <a:solidFill>
                  <a:srgbClr val="374151"/>
                </a:solidFill>
              </a:rPr>
              <a:t> (nunmehr: 7,5 </a:t>
            </a:r>
            <a:r>
              <a:rPr lang="de-AT" sz="1400" dirty="0" err="1">
                <a:solidFill>
                  <a:srgbClr val="374151"/>
                </a:solidFill>
              </a:rPr>
              <a:t>Mio</a:t>
            </a:r>
            <a:r>
              <a:rPr lang="de-AT" sz="1400" dirty="0">
                <a:solidFill>
                  <a:srgbClr val="374151"/>
                </a:solidFill>
              </a:rPr>
              <a:t>) EUR oder bis zu 2% (nunmehr: 1%) des weltweiten Jahresumsatzes (je höher) bei falschen, unvollständigen oder irreführenden Angaben gegenüber Aufsichtsbehörden</a:t>
            </a:r>
          </a:p>
          <a:p>
            <a:pPr lvl="2"/>
            <a:r>
              <a:rPr lang="de-AT" sz="1400" dirty="0">
                <a:solidFill>
                  <a:srgbClr val="374151"/>
                </a:solidFill>
              </a:rPr>
              <a:t>Leicht verminderte Strafsätze für KMUs</a:t>
            </a:r>
          </a:p>
          <a:p>
            <a:pPr marL="342900" lvl="1" indent="0">
              <a:buNone/>
            </a:pPr>
            <a:endParaRPr lang="de-AT" dirty="0"/>
          </a:p>
        </p:txBody>
      </p:sp>
      <p:sp>
        <p:nvSpPr>
          <p:cNvPr id="7" name="Titel 6">
            <a:extLst>
              <a:ext uri="{FF2B5EF4-FFF2-40B4-BE49-F238E27FC236}">
                <a16:creationId xmlns:a16="http://schemas.microsoft.com/office/drawing/2014/main" id="{905D25EB-065A-45A2-8922-EBCAC228ECC7}"/>
              </a:ext>
            </a:extLst>
          </p:cNvPr>
          <p:cNvSpPr>
            <a:spLocks noGrp="1"/>
          </p:cNvSpPr>
          <p:nvPr>
            <p:ph type="ctrTitle"/>
          </p:nvPr>
        </p:nvSpPr>
        <p:spPr/>
        <p:txBody>
          <a:bodyPr/>
          <a:lstStyle/>
          <a:p>
            <a:r>
              <a:rPr lang="de-DE" dirty="0">
                <a:latin typeface="+mn-lt"/>
              </a:rPr>
              <a:t>Rechtsrahmen zur KI</a:t>
            </a:r>
            <a:endParaRPr lang="de-AT" dirty="0">
              <a:latin typeface="+mn-lt"/>
            </a:endParaRPr>
          </a:p>
        </p:txBody>
      </p:sp>
    </p:spTree>
    <p:extLst>
      <p:ext uri="{BB962C8B-B14F-4D97-AF65-F5344CB8AC3E}">
        <p14:creationId xmlns:p14="http://schemas.microsoft.com/office/powerpoint/2010/main" val="15775710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935774" y="799200"/>
            <a:ext cx="7272450" cy="4754144"/>
          </a:xfrm>
        </p:spPr>
        <p:txBody>
          <a:bodyPr/>
          <a:lstStyle/>
          <a:p>
            <a:pPr marL="0" indent="0">
              <a:buNone/>
            </a:pPr>
            <a:endParaRPr lang="de-AT" sz="1800" dirty="0"/>
          </a:p>
        </p:txBody>
      </p:sp>
      <p:sp>
        <p:nvSpPr>
          <p:cNvPr id="3" name="Title 2"/>
          <p:cNvSpPr>
            <a:spLocks noGrp="1"/>
          </p:cNvSpPr>
          <p:nvPr>
            <p:ph type="ctrTitle"/>
          </p:nvPr>
        </p:nvSpPr>
        <p:spPr/>
        <p:txBody>
          <a:bodyPr/>
          <a:lstStyle/>
          <a:p>
            <a:r>
              <a:rPr lang="de-DE" dirty="0"/>
              <a:t>Ist es wirklich nur Recht?</a:t>
            </a:r>
            <a:endParaRPr lang="en-US" dirty="0"/>
          </a:p>
        </p:txBody>
      </p:sp>
      <p:sp>
        <p:nvSpPr>
          <p:cNvPr id="4" name="Subtitle 3"/>
          <p:cNvSpPr>
            <a:spLocks noGrp="1"/>
          </p:cNvSpPr>
          <p:nvPr>
            <p:ph type="subTitle" idx="1"/>
          </p:nvPr>
        </p:nvSpPr>
        <p:spPr/>
        <p:txBody>
          <a:bodyPr/>
          <a:lstStyle/>
          <a:p>
            <a:endParaRPr lang="en-US" dirty="0"/>
          </a:p>
        </p:txBody>
      </p:sp>
      <p:sp>
        <p:nvSpPr>
          <p:cNvPr id="5" name="TextBox 4">
            <a:extLst>
              <a:ext uri="{FF2B5EF4-FFF2-40B4-BE49-F238E27FC236}">
                <a16:creationId xmlns:a16="http://schemas.microsoft.com/office/drawing/2014/main" id="{F0A2B494-0DCB-47AE-95A6-1D021C3550DF}"/>
              </a:ext>
            </a:extLst>
          </p:cNvPr>
          <p:cNvSpPr txBox="1"/>
          <p:nvPr/>
        </p:nvSpPr>
        <p:spPr>
          <a:xfrm>
            <a:off x="900000" y="6169707"/>
            <a:ext cx="1296144" cy="369332"/>
          </a:xfrm>
          <a:prstGeom prst="rect">
            <a:avLst/>
          </a:prstGeom>
          <a:solidFill>
            <a:schemeClr val="bg1"/>
          </a:solidFill>
        </p:spPr>
        <p:txBody>
          <a:bodyPr wrap="square" rtlCol="0">
            <a:spAutoFit/>
          </a:bodyPr>
          <a:lstStyle/>
          <a:p>
            <a:endParaRPr lang="de-AT" dirty="0"/>
          </a:p>
        </p:txBody>
      </p:sp>
      <p:sp>
        <p:nvSpPr>
          <p:cNvPr id="7" name="TextBox 6">
            <a:extLst>
              <a:ext uri="{FF2B5EF4-FFF2-40B4-BE49-F238E27FC236}">
                <a16:creationId xmlns:a16="http://schemas.microsoft.com/office/drawing/2014/main" id="{F66E3264-408D-4F72-8855-E75292786E3C}"/>
              </a:ext>
            </a:extLst>
          </p:cNvPr>
          <p:cNvSpPr txBox="1"/>
          <p:nvPr/>
        </p:nvSpPr>
        <p:spPr>
          <a:xfrm rot="20498490">
            <a:off x="1154532" y="2133362"/>
            <a:ext cx="3712045" cy="369332"/>
          </a:xfrm>
          <a:custGeom>
            <a:avLst/>
            <a:gdLst>
              <a:gd name="connsiteX0" fmla="*/ 0 w 3712045"/>
              <a:gd name="connsiteY0" fmla="*/ 0 h 369332"/>
              <a:gd name="connsiteX1" fmla="*/ 3712045 w 3712045"/>
              <a:gd name="connsiteY1" fmla="*/ 0 h 369332"/>
              <a:gd name="connsiteX2" fmla="*/ 3712045 w 3712045"/>
              <a:gd name="connsiteY2" fmla="*/ 369332 h 369332"/>
              <a:gd name="connsiteX3" fmla="*/ 0 w 3712045"/>
              <a:gd name="connsiteY3" fmla="*/ 369332 h 369332"/>
              <a:gd name="connsiteX4" fmla="*/ 0 w 3712045"/>
              <a:gd name="connsiteY4" fmla="*/ 0 h 3693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12045" h="369332" extrusionOk="0">
                <a:moveTo>
                  <a:pt x="0" y="0"/>
                </a:moveTo>
                <a:cubicBezTo>
                  <a:pt x="1619656" y="118645"/>
                  <a:pt x="3330305" y="116012"/>
                  <a:pt x="3712045" y="0"/>
                </a:cubicBezTo>
                <a:cubicBezTo>
                  <a:pt x="3689241" y="167616"/>
                  <a:pt x="3709985" y="247698"/>
                  <a:pt x="3712045" y="369332"/>
                </a:cubicBezTo>
                <a:cubicBezTo>
                  <a:pt x="2575167" y="503932"/>
                  <a:pt x="1191836" y="212136"/>
                  <a:pt x="0" y="369332"/>
                </a:cubicBezTo>
                <a:cubicBezTo>
                  <a:pt x="19812" y="326466"/>
                  <a:pt x="15727" y="93631"/>
                  <a:pt x="0" y="0"/>
                </a:cubicBezTo>
                <a:close/>
              </a:path>
            </a:pathLst>
          </a:custGeom>
          <a:noFill/>
          <a:ln>
            <a:solidFill>
              <a:srgbClr val="000000"/>
            </a:solidFill>
            <a:extLst>
              <a:ext uri="{C807C97D-BFC1-408E-A445-0C87EB9F89A2}">
                <ask:lineSketchStyleProps xmlns:ask="http://schemas.microsoft.com/office/drawing/2018/sketchyshapes" sd="1219033472">
                  <a:prstGeom prst="rect">
                    <a:avLst/>
                  </a:prstGeom>
                  <ask:type>
                    <ask:lineSketchCurved/>
                  </ask:type>
                </ask:lineSketchStyleProps>
              </a:ext>
            </a:extLst>
          </a:ln>
        </p:spPr>
        <p:txBody>
          <a:bodyPr wrap="square" rtlCol="0">
            <a:spAutoFit/>
          </a:bodyPr>
          <a:lstStyle/>
          <a:p>
            <a:r>
              <a:rPr lang="de-DE" dirty="0"/>
              <a:t>Unterschwellige Beeinflussung</a:t>
            </a:r>
            <a:endParaRPr lang="de-AT" dirty="0"/>
          </a:p>
        </p:txBody>
      </p:sp>
      <p:sp>
        <p:nvSpPr>
          <p:cNvPr id="8" name="TextBox 7">
            <a:extLst>
              <a:ext uri="{FF2B5EF4-FFF2-40B4-BE49-F238E27FC236}">
                <a16:creationId xmlns:a16="http://schemas.microsoft.com/office/drawing/2014/main" id="{DE0D6645-9276-43A3-89F1-F9005994491C}"/>
              </a:ext>
            </a:extLst>
          </p:cNvPr>
          <p:cNvSpPr txBox="1"/>
          <p:nvPr/>
        </p:nvSpPr>
        <p:spPr>
          <a:xfrm rot="946750">
            <a:off x="5042798" y="2169779"/>
            <a:ext cx="2879962" cy="646331"/>
          </a:xfrm>
          <a:custGeom>
            <a:avLst/>
            <a:gdLst>
              <a:gd name="connsiteX0" fmla="*/ 0 w 2879962"/>
              <a:gd name="connsiteY0" fmla="*/ 0 h 646331"/>
              <a:gd name="connsiteX1" fmla="*/ 547193 w 2879962"/>
              <a:gd name="connsiteY1" fmla="*/ 0 h 646331"/>
              <a:gd name="connsiteX2" fmla="*/ 1036786 w 2879962"/>
              <a:gd name="connsiteY2" fmla="*/ 0 h 646331"/>
              <a:gd name="connsiteX3" fmla="*/ 1670378 w 2879962"/>
              <a:gd name="connsiteY3" fmla="*/ 0 h 646331"/>
              <a:gd name="connsiteX4" fmla="*/ 2217571 w 2879962"/>
              <a:gd name="connsiteY4" fmla="*/ 0 h 646331"/>
              <a:gd name="connsiteX5" fmla="*/ 2879962 w 2879962"/>
              <a:gd name="connsiteY5" fmla="*/ 0 h 646331"/>
              <a:gd name="connsiteX6" fmla="*/ 2879962 w 2879962"/>
              <a:gd name="connsiteY6" fmla="*/ 646331 h 646331"/>
              <a:gd name="connsiteX7" fmla="*/ 2303970 w 2879962"/>
              <a:gd name="connsiteY7" fmla="*/ 646331 h 646331"/>
              <a:gd name="connsiteX8" fmla="*/ 1670378 w 2879962"/>
              <a:gd name="connsiteY8" fmla="*/ 646331 h 646331"/>
              <a:gd name="connsiteX9" fmla="*/ 1180784 w 2879962"/>
              <a:gd name="connsiteY9" fmla="*/ 646331 h 646331"/>
              <a:gd name="connsiteX10" fmla="*/ 604792 w 2879962"/>
              <a:gd name="connsiteY10" fmla="*/ 646331 h 646331"/>
              <a:gd name="connsiteX11" fmla="*/ 0 w 2879962"/>
              <a:gd name="connsiteY11" fmla="*/ 646331 h 646331"/>
              <a:gd name="connsiteX12" fmla="*/ 0 w 2879962"/>
              <a:gd name="connsiteY12" fmla="*/ 0 h 646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79962" h="646331" extrusionOk="0">
                <a:moveTo>
                  <a:pt x="0" y="0"/>
                </a:moveTo>
                <a:cubicBezTo>
                  <a:pt x="250444" y="-1974"/>
                  <a:pt x="341172" y="-8377"/>
                  <a:pt x="547193" y="0"/>
                </a:cubicBezTo>
                <a:cubicBezTo>
                  <a:pt x="753214" y="8377"/>
                  <a:pt x="870544" y="12359"/>
                  <a:pt x="1036786" y="0"/>
                </a:cubicBezTo>
                <a:cubicBezTo>
                  <a:pt x="1203028" y="-12359"/>
                  <a:pt x="1366016" y="16087"/>
                  <a:pt x="1670378" y="0"/>
                </a:cubicBezTo>
                <a:cubicBezTo>
                  <a:pt x="1974740" y="-16087"/>
                  <a:pt x="2057395" y="-7810"/>
                  <a:pt x="2217571" y="0"/>
                </a:cubicBezTo>
                <a:cubicBezTo>
                  <a:pt x="2377747" y="7810"/>
                  <a:pt x="2712943" y="23722"/>
                  <a:pt x="2879962" y="0"/>
                </a:cubicBezTo>
                <a:cubicBezTo>
                  <a:pt x="2848719" y="315632"/>
                  <a:pt x="2868580" y="482655"/>
                  <a:pt x="2879962" y="646331"/>
                </a:cubicBezTo>
                <a:cubicBezTo>
                  <a:pt x="2761353" y="640995"/>
                  <a:pt x="2465434" y="627988"/>
                  <a:pt x="2303970" y="646331"/>
                </a:cubicBezTo>
                <a:cubicBezTo>
                  <a:pt x="2142506" y="664674"/>
                  <a:pt x="1899378" y="630795"/>
                  <a:pt x="1670378" y="646331"/>
                </a:cubicBezTo>
                <a:cubicBezTo>
                  <a:pt x="1441378" y="661867"/>
                  <a:pt x="1312465" y="638993"/>
                  <a:pt x="1180784" y="646331"/>
                </a:cubicBezTo>
                <a:cubicBezTo>
                  <a:pt x="1049103" y="653669"/>
                  <a:pt x="732735" y="658593"/>
                  <a:pt x="604792" y="646331"/>
                </a:cubicBezTo>
                <a:cubicBezTo>
                  <a:pt x="476849" y="634069"/>
                  <a:pt x="169734" y="632661"/>
                  <a:pt x="0" y="646331"/>
                </a:cubicBezTo>
                <a:cubicBezTo>
                  <a:pt x="3047" y="371711"/>
                  <a:pt x="19256" y="169099"/>
                  <a:pt x="0" y="0"/>
                </a:cubicBezTo>
                <a:close/>
              </a:path>
            </a:pathLst>
          </a:custGeom>
          <a:noFill/>
          <a:ln>
            <a:solidFill>
              <a:srgbClr val="00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txBody>
          <a:bodyPr wrap="square" rtlCol="0">
            <a:spAutoFit/>
          </a:bodyPr>
          <a:lstStyle/>
          <a:p>
            <a:r>
              <a:rPr lang="de-DE" dirty="0"/>
              <a:t>Schwäche oder Schutzbedürftigkeit</a:t>
            </a:r>
            <a:endParaRPr lang="de-AT" dirty="0"/>
          </a:p>
        </p:txBody>
      </p:sp>
      <p:sp>
        <p:nvSpPr>
          <p:cNvPr id="9" name="TextBox 8">
            <a:extLst>
              <a:ext uri="{FF2B5EF4-FFF2-40B4-BE49-F238E27FC236}">
                <a16:creationId xmlns:a16="http://schemas.microsoft.com/office/drawing/2014/main" id="{7341F9BF-DFD3-4152-BFB9-52379BE2F65F}"/>
              </a:ext>
            </a:extLst>
          </p:cNvPr>
          <p:cNvSpPr txBox="1"/>
          <p:nvPr/>
        </p:nvSpPr>
        <p:spPr>
          <a:xfrm>
            <a:off x="2339752" y="3031281"/>
            <a:ext cx="4256358" cy="369332"/>
          </a:xfrm>
          <a:custGeom>
            <a:avLst/>
            <a:gdLst>
              <a:gd name="connsiteX0" fmla="*/ 0 w 4256358"/>
              <a:gd name="connsiteY0" fmla="*/ 0 h 369332"/>
              <a:gd name="connsiteX1" fmla="*/ 489481 w 4256358"/>
              <a:gd name="connsiteY1" fmla="*/ 0 h 369332"/>
              <a:gd name="connsiteX2" fmla="*/ 893835 w 4256358"/>
              <a:gd name="connsiteY2" fmla="*/ 0 h 369332"/>
              <a:gd name="connsiteX3" fmla="*/ 1511007 w 4256358"/>
              <a:gd name="connsiteY3" fmla="*/ 0 h 369332"/>
              <a:gd name="connsiteX4" fmla="*/ 2000488 w 4256358"/>
              <a:gd name="connsiteY4" fmla="*/ 0 h 369332"/>
              <a:gd name="connsiteX5" fmla="*/ 2489969 w 4256358"/>
              <a:gd name="connsiteY5" fmla="*/ 0 h 369332"/>
              <a:gd name="connsiteX6" fmla="*/ 3107141 w 4256358"/>
              <a:gd name="connsiteY6" fmla="*/ 0 h 369332"/>
              <a:gd name="connsiteX7" fmla="*/ 3554059 w 4256358"/>
              <a:gd name="connsiteY7" fmla="*/ 0 h 369332"/>
              <a:gd name="connsiteX8" fmla="*/ 4256358 w 4256358"/>
              <a:gd name="connsiteY8" fmla="*/ 0 h 369332"/>
              <a:gd name="connsiteX9" fmla="*/ 4256358 w 4256358"/>
              <a:gd name="connsiteY9" fmla="*/ 369332 h 369332"/>
              <a:gd name="connsiteX10" fmla="*/ 3809440 w 4256358"/>
              <a:gd name="connsiteY10" fmla="*/ 369332 h 369332"/>
              <a:gd name="connsiteX11" fmla="*/ 3277396 w 4256358"/>
              <a:gd name="connsiteY11" fmla="*/ 369332 h 369332"/>
              <a:gd name="connsiteX12" fmla="*/ 2787914 w 4256358"/>
              <a:gd name="connsiteY12" fmla="*/ 369332 h 369332"/>
              <a:gd name="connsiteX13" fmla="*/ 2170743 w 4256358"/>
              <a:gd name="connsiteY13" fmla="*/ 369332 h 369332"/>
              <a:gd name="connsiteX14" fmla="*/ 1553571 w 4256358"/>
              <a:gd name="connsiteY14" fmla="*/ 369332 h 369332"/>
              <a:gd name="connsiteX15" fmla="*/ 1106653 w 4256358"/>
              <a:gd name="connsiteY15" fmla="*/ 369332 h 369332"/>
              <a:gd name="connsiteX16" fmla="*/ 574608 w 4256358"/>
              <a:gd name="connsiteY16" fmla="*/ 369332 h 369332"/>
              <a:gd name="connsiteX17" fmla="*/ 0 w 4256358"/>
              <a:gd name="connsiteY17" fmla="*/ 369332 h 369332"/>
              <a:gd name="connsiteX18" fmla="*/ 0 w 4256358"/>
              <a:gd name="connsiteY18" fmla="*/ 0 h 369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256358" h="369332" extrusionOk="0">
                <a:moveTo>
                  <a:pt x="0" y="0"/>
                </a:moveTo>
                <a:cubicBezTo>
                  <a:pt x="102027" y="-29127"/>
                  <a:pt x="355547" y="4806"/>
                  <a:pt x="489481" y="0"/>
                </a:cubicBezTo>
                <a:cubicBezTo>
                  <a:pt x="623415" y="-4806"/>
                  <a:pt x="743422" y="5199"/>
                  <a:pt x="893835" y="0"/>
                </a:cubicBezTo>
                <a:cubicBezTo>
                  <a:pt x="1044248" y="-5199"/>
                  <a:pt x="1261277" y="20683"/>
                  <a:pt x="1511007" y="0"/>
                </a:cubicBezTo>
                <a:cubicBezTo>
                  <a:pt x="1760737" y="-20683"/>
                  <a:pt x="1879096" y="58286"/>
                  <a:pt x="2000488" y="0"/>
                </a:cubicBezTo>
                <a:cubicBezTo>
                  <a:pt x="2121880" y="-58286"/>
                  <a:pt x="2313687" y="29804"/>
                  <a:pt x="2489969" y="0"/>
                </a:cubicBezTo>
                <a:cubicBezTo>
                  <a:pt x="2666251" y="-29804"/>
                  <a:pt x="2925002" y="12152"/>
                  <a:pt x="3107141" y="0"/>
                </a:cubicBezTo>
                <a:cubicBezTo>
                  <a:pt x="3289280" y="-12152"/>
                  <a:pt x="3365392" y="5878"/>
                  <a:pt x="3554059" y="0"/>
                </a:cubicBezTo>
                <a:cubicBezTo>
                  <a:pt x="3742726" y="-5878"/>
                  <a:pt x="4069481" y="28292"/>
                  <a:pt x="4256358" y="0"/>
                </a:cubicBezTo>
                <a:cubicBezTo>
                  <a:pt x="4267813" y="83888"/>
                  <a:pt x="4229569" y="240328"/>
                  <a:pt x="4256358" y="369332"/>
                </a:cubicBezTo>
                <a:cubicBezTo>
                  <a:pt x="4108668" y="403522"/>
                  <a:pt x="3952406" y="349202"/>
                  <a:pt x="3809440" y="369332"/>
                </a:cubicBezTo>
                <a:cubicBezTo>
                  <a:pt x="3666474" y="389462"/>
                  <a:pt x="3460204" y="326022"/>
                  <a:pt x="3277396" y="369332"/>
                </a:cubicBezTo>
                <a:cubicBezTo>
                  <a:pt x="3094588" y="412642"/>
                  <a:pt x="2998817" y="338225"/>
                  <a:pt x="2787914" y="369332"/>
                </a:cubicBezTo>
                <a:cubicBezTo>
                  <a:pt x="2577011" y="400439"/>
                  <a:pt x="2434027" y="365243"/>
                  <a:pt x="2170743" y="369332"/>
                </a:cubicBezTo>
                <a:cubicBezTo>
                  <a:pt x="1907459" y="373421"/>
                  <a:pt x="1729431" y="331901"/>
                  <a:pt x="1553571" y="369332"/>
                </a:cubicBezTo>
                <a:cubicBezTo>
                  <a:pt x="1377711" y="406763"/>
                  <a:pt x="1243783" y="358604"/>
                  <a:pt x="1106653" y="369332"/>
                </a:cubicBezTo>
                <a:cubicBezTo>
                  <a:pt x="969523" y="380060"/>
                  <a:pt x="812245" y="330847"/>
                  <a:pt x="574608" y="369332"/>
                </a:cubicBezTo>
                <a:cubicBezTo>
                  <a:pt x="336972" y="407817"/>
                  <a:pt x="243713" y="302008"/>
                  <a:pt x="0" y="369332"/>
                </a:cubicBezTo>
                <a:cubicBezTo>
                  <a:pt x="-15049" y="228689"/>
                  <a:pt x="10302" y="169547"/>
                  <a:pt x="0" y="0"/>
                </a:cubicBezTo>
                <a:close/>
              </a:path>
            </a:pathLst>
          </a:custGeom>
          <a:noFill/>
          <a:ln>
            <a:solidFill>
              <a:srgbClr val="000000"/>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rtlCol="0">
            <a:spAutoFit/>
          </a:bodyPr>
          <a:lstStyle/>
          <a:p>
            <a:r>
              <a:rPr lang="de-DE" dirty="0"/>
              <a:t>Soziale oder wirtschaftliche Situation</a:t>
            </a:r>
            <a:endParaRPr lang="de-AT" dirty="0"/>
          </a:p>
        </p:txBody>
      </p:sp>
      <p:sp>
        <p:nvSpPr>
          <p:cNvPr id="10" name="TextBox 9">
            <a:extLst>
              <a:ext uri="{FF2B5EF4-FFF2-40B4-BE49-F238E27FC236}">
                <a16:creationId xmlns:a16="http://schemas.microsoft.com/office/drawing/2014/main" id="{61900DAD-4FBB-4B18-8F82-4B2826EBB5BE}"/>
              </a:ext>
            </a:extLst>
          </p:cNvPr>
          <p:cNvSpPr txBox="1"/>
          <p:nvPr/>
        </p:nvSpPr>
        <p:spPr>
          <a:xfrm rot="20377800">
            <a:off x="2214067" y="4023997"/>
            <a:ext cx="3024336" cy="646331"/>
          </a:xfrm>
          <a:custGeom>
            <a:avLst/>
            <a:gdLst>
              <a:gd name="connsiteX0" fmla="*/ 0 w 3024336"/>
              <a:gd name="connsiteY0" fmla="*/ 0 h 646331"/>
              <a:gd name="connsiteX1" fmla="*/ 3024336 w 3024336"/>
              <a:gd name="connsiteY1" fmla="*/ 0 h 646331"/>
              <a:gd name="connsiteX2" fmla="*/ 3024336 w 3024336"/>
              <a:gd name="connsiteY2" fmla="*/ 646331 h 646331"/>
              <a:gd name="connsiteX3" fmla="*/ 0 w 3024336"/>
              <a:gd name="connsiteY3" fmla="*/ 646331 h 646331"/>
              <a:gd name="connsiteX4" fmla="*/ 0 w 3024336"/>
              <a:gd name="connsiteY4" fmla="*/ 0 h 6463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24336" h="646331" extrusionOk="0">
                <a:moveTo>
                  <a:pt x="0" y="0"/>
                </a:moveTo>
                <a:cubicBezTo>
                  <a:pt x="882468" y="118645"/>
                  <a:pt x="2084696" y="116012"/>
                  <a:pt x="3024336" y="0"/>
                </a:cubicBezTo>
                <a:cubicBezTo>
                  <a:pt x="2976602" y="166119"/>
                  <a:pt x="3063826" y="543217"/>
                  <a:pt x="3024336" y="646331"/>
                </a:cubicBezTo>
                <a:cubicBezTo>
                  <a:pt x="1916368" y="780931"/>
                  <a:pt x="1069279" y="489135"/>
                  <a:pt x="0" y="646331"/>
                </a:cubicBezTo>
                <a:cubicBezTo>
                  <a:pt x="44741" y="534667"/>
                  <a:pt x="-25823" y="189070"/>
                  <a:pt x="0" y="0"/>
                </a:cubicBezTo>
                <a:close/>
              </a:path>
            </a:pathLst>
          </a:custGeom>
          <a:noFill/>
          <a:ln>
            <a:solidFill>
              <a:srgbClr val="000000"/>
            </a:solidFill>
            <a:extLst>
              <a:ext uri="{C807C97D-BFC1-408E-A445-0C87EB9F89A2}">
                <ask:lineSketchStyleProps xmlns:ask="http://schemas.microsoft.com/office/drawing/2018/sketchyshapes" sd="1219033472">
                  <a:prstGeom prst="rect">
                    <a:avLst/>
                  </a:prstGeom>
                  <ask:type>
                    <ask:lineSketchCurved/>
                  </ask:type>
                </ask:lineSketchStyleProps>
              </a:ext>
            </a:extLst>
          </a:ln>
        </p:spPr>
        <p:txBody>
          <a:bodyPr wrap="square" rtlCol="0">
            <a:spAutoFit/>
          </a:bodyPr>
          <a:lstStyle/>
          <a:p>
            <a:r>
              <a:rPr lang="de-DE" dirty="0"/>
              <a:t>Soziale Verhaltensbewertung</a:t>
            </a:r>
            <a:endParaRPr lang="de-AT" dirty="0"/>
          </a:p>
        </p:txBody>
      </p:sp>
      <p:sp>
        <p:nvSpPr>
          <p:cNvPr id="12" name="TextBox 11">
            <a:extLst>
              <a:ext uri="{FF2B5EF4-FFF2-40B4-BE49-F238E27FC236}">
                <a16:creationId xmlns:a16="http://schemas.microsoft.com/office/drawing/2014/main" id="{DABA3371-C5C1-4A0E-BB1C-76B335D408D0}"/>
              </a:ext>
            </a:extLst>
          </p:cNvPr>
          <p:cNvSpPr txBox="1"/>
          <p:nvPr/>
        </p:nvSpPr>
        <p:spPr>
          <a:xfrm>
            <a:off x="998570" y="5381511"/>
            <a:ext cx="7146859" cy="523220"/>
          </a:xfrm>
          <a:prstGeom prst="rect">
            <a:avLst/>
          </a:prstGeom>
          <a:noFill/>
        </p:spPr>
        <p:txBody>
          <a:bodyPr wrap="square" rtlCol="0">
            <a:spAutoFit/>
          </a:bodyPr>
          <a:lstStyle/>
          <a:p>
            <a:r>
              <a:rPr lang="de-DE" sz="2800" b="1" i="1" dirty="0"/>
              <a:t>= Moralische Grundwerte im KI-Recht!</a:t>
            </a:r>
            <a:endParaRPr lang="de-AT" sz="2800" b="1" i="1" dirty="0"/>
          </a:p>
        </p:txBody>
      </p:sp>
    </p:spTree>
    <p:extLst>
      <p:ext uri="{BB962C8B-B14F-4D97-AF65-F5344CB8AC3E}">
        <p14:creationId xmlns:p14="http://schemas.microsoft.com/office/powerpoint/2010/main" val="2929450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93A39E18-51FE-4630-AED2-B2D9D42A435D}"/>
              </a:ext>
            </a:extLst>
          </p:cNvPr>
          <p:cNvPicPr>
            <a:picLocks noGrp="1" noChangeAspect="1"/>
          </p:cNvPicPr>
          <p:nvPr>
            <p:ph sz="quarter" idx="13"/>
          </p:nvPr>
        </p:nvPicPr>
        <p:blipFill>
          <a:blip r:embed="rId3">
            <a:extLst>
              <a:ext uri="{28A0092B-C50C-407E-A947-70E740481C1C}">
                <a14:useLocalDpi xmlns:a14="http://schemas.microsoft.com/office/drawing/2010/main" val="0"/>
              </a:ext>
            </a:extLst>
          </a:blip>
          <a:stretch>
            <a:fillRect/>
          </a:stretch>
        </p:blipFill>
        <p:spPr>
          <a:xfrm>
            <a:off x="1936885" y="2637518"/>
            <a:ext cx="4912185" cy="2750824"/>
          </a:xfrm>
          <a:effectLst>
            <a:softEdge rad="317500"/>
          </a:effectLst>
        </p:spPr>
      </p:pic>
      <p:sp>
        <p:nvSpPr>
          <p:cNvPr id="3" name="Title 2"/>
          <p:cNvSpPr>
            <a:spLocks noGrp="1"/>
          </p:cNvSpPr>
          <p:nvPr>
            <p:ph type="ctrTitle"/>
          </p:nvPr>
        </p:nvSpPr>
        <p:spPr/>
        <p:txBody>
          <a:bodyPr/>
          <a:lstStyle/>
          <a:p>
            <a:r>
              <a:rPr lang="de-DE" dirty="0"/>
              <a:t>Ist es wirklich nur Recht?</a:t>
            </a:r>
            <a:endParaRPr lang="en-US" dirty="0"/>
          </a:p>
        </p:txBody>
      </p:sp>
      <p:sp>
        <p:nvSpPr>
          <p:cNvPr id="4" name="Subtitle 3"/>
          <p:cNvSpPr>
            <a:spLocks noGrp="1"/>
          </p:cNvSpPr>
          <p:nvPr>
            <p:ph type="subTitle" idx="1"/>
          </p:nvPr>
        </p:nvSpPr>
        <p:spPr/>
        <p:txBody>
          <a:bodyPr/>
          <a:lstStyle/>
          <a:p>
            <a:endParaRPr lang="en-US" sz="1800" b="1" dirty="0"/>
          </a:p>
        </p:txBody>
      </p:sp>
      <p:sp>
        <p:nvSpPr>
          <p:cNvPr id="5" name="TextBox 4">
            <a:extLst>
              <a:ext uri="{FF2B5EF4-FFF2-40B4-BE49-F238E27FC236}">
                <a16:creationId xmlns:a16="http://schemas.microsoft.com/office/drawing/2014/main" id="{F0A2B494-0DCB-47AE-95A6-1D021C3550DF}"/>
              </a:ext>
            </a:extLst>
          </p:cNvPr>
          <p:cNvSpPr txBox="1"/>
          <p:nvPr/>
        </p:nvSpPr>
        <p:spPr>
          <a:xfrm>
            <a:off x="900000" y="6169707"/>
            <a:ext cx="1296144" cy="369332"/>
          </a:xfrm>
          <a:prstGeom prst="rect">
            <a:avLst/>
          </a:prstGeom>
          <a:solidFill>
            <a:schemeClr val="bg1"/>
          </a:solidFill>
        </p:spPr>
        <p:txBody>
          <a:bodyPr wrap="square" rtlCol="0">
            <a:spAutoFit/>
          </a:bodyPr>
          <a:lstStyle/>
          <a:p>
            <a:endParaRPr lang="de-AT" dirty="0"/>
          </a:p>
        </p:txBody>
      </p:sp>
      <p:sp>
        <p:nvSpPr>
          <p:cNvPr id="8" name="Oval 7">
            <a:extLst>
              <a:ext uri="{FF2B5EF4-FFF2-40B4-BE49-F238E27FC236}">
                <a16:creationId xmlns:a16="http://schemas.microsoft.com/office/drawing/2014/main" id="{4F17CDB2-D479-491D-9F83-9DF47B0EE1A4}"/>
              </a:ext>
            </a:extLst>
          </p:cNvPr>
          <p:cNvSpPr/>
          <p:nvPr/>
        </p:nvSpPr>
        <p:spPr>
          <a:xfrm>
            <a:off x="2197729" y="2918665"/>
            <a:ext cx="2448272" cy="1179206"/>
          </a:xfrm>
          <a:prstGeom prst="ellipse">
            <a:avLst/>
          </a:prstGeom>
          <a:solidFill>
            <a:srgbClr val="000000"/>
          </a:solidFill>
          <a:ln>
            <a:noFill/>
          </a:ln>
          <a:effectLst>
            <a:softEdge rad="635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9" name="Rectangle 8">
            <a:extLst>
              <a:ext uri="{FF2B5EF4-FFF2-40B4-BE49-F238E27FC236}">
                <a16:creationId xmlns:a16="http://schemas.microsoft.com/office/drawing/2014/main" id="{D34ADFFE-1351-4A65-8DB2-108C8AE97B32}"/>
              </a:ext>
            </a:extLst>
          </p:cNvPr>
          <p:cNvSpPr/>
          <p:nvPr/>
        </p:nvSpPr>
        <p:spPr>
          <a:xfrm rot="1602955">
            <a:off x="5107627" y="2430947"/>
            <a:ext cx="3677289" cy="1015663"/>
          </a:xfrm>
          <a:prstGeom prst="rect">
            <a:avLst/>
          </a:prstGeom>
          <a:noFill/>
        </p:spPr>
        <p:txBody>
          <a:bodyPr wrap="none" lIns="91440" tIns="45720" rIns="91440" bIns="45720">
            <a:spAutoFit/>
          </a:bodyPr>
          <a:lstStyle/>
          <a:p>
            <a:pPr algn="ctr"/>
            <a:r>
              <a:rPr lang="en-US" sz="6000" b="1" u="sng" dirty="0">
                <a:ln w="0"/>
                <a:solidFill>
                  <a:srgbClr val="FF0000"/>
                </a:solidFill>
                <a:effectLst>
                  <a:outerShdw blurRad="38100" dist="19050" dir="2700000" algn="tl" rotWithShape="0">
                    <a:schemeClr val="dk1">
                      <a:alpha val="40000"/>
                    </a:schemeClr>
                  </a:outerShdw>
                </a:effectLst>
              </a:rPr>
              <a:t>H</a:t>
            </a:r>
            <a:r>
              <a:rPr lang="en-US" sz="4400" dirty="0">
                <a:ln w="0"/>
                <a:solidFill>
                  <a:srgbClr val="FF0000"/>
                </a:solidFill>
                <a:effectLst>
                  <a:outerShdw blurRad="38100" dist="19050" dir="2700000" algn="tl" rotWithShape="0">
                    <a:schemeClr val="dk1">
                      <a:alpha val="40000"/>
                    </a:schemeClr>
                  </a:outerShdw>
                </a:effectLst>
              </a:rPr>
              <a:t>I </a:t>
            </a:r>
            <a:r>
              <a:rPr lang="en-US" sz="4400" dirty="0" err="1">
                <a:ln w="0"/>
                <a:solidFill>
                  <a:srgbClr val="FF0000"/>
                </a:solidFill>
                <a:effectLst>
                  <a:outerShdw blurRad="38100" dist="19050" dir="2700000" algn="tl" rotWithShape="0">
                    <a:schemeClr val="dk1">
                      <a:alpha val="40000"/>
                    </a:schemeClr>
                  </a:outerShdw>
                </a:effectLst>
              </a:rPr>
              <a:t>Regulierung</a:t>
            </a:r>
            <a:endParaRPr lang="en-US" sz="4400" b="0" cap="none" spc="0" dirty="0">
              <a:ln w="0"/>
              <a:solidFill>
                <a:srgbClr val="FF0000"/>
              </a:solidFill>
              <a:effectLst>
                <a:outerShdw blurRad="38100" dist="19050" dir="2700000" algn="tl" rotWithShape="0">
                  <a:schemeClr val="dk1">
                    <a:alpha val="40000"/>
                  </a:schemeClr>
                </a:outerShdw>
              </a:effectLst>
            </a:endParaRPr>
          </a:p>
        </p:txBody>
      </p:sp>
      <p:sp>
        <p:nvSpPr>
          <p:cNvPr id="10" name="Rectangle 9">
            <a:extLst>
              <a:ext uri="{FF2B5EF4-FFF2-40B4-BE49-F238E27FC236}">
                <a16:creationId xmlns:a16="http://schemas.microsoft.com/office/drawing/2014/main" id="{2480B3F2-86AA-403F-8681-AB6E9445F771}"/>
              </a:ext>
            </a:extLst>
          </p:cNvPr>
          <p:cNvSpPr/>
          <p:nvPr/>
        </p:nvSpPr>
        <p:spPr>
          <a:xfrm rot="20490480">
            <a:off x="622970" y="2337738"/>
            <a:ext cx="3484928" cy="769441"/>
          </a:xfrm>
          <a:prstGeom prst="rect">
            <a:avLst/>
          </a:prstGeom>
          <a:noFill/>
        </p:spPr>
        <p:txBody>
          <a:bodyPr wrap="none" lIns="91440" tIns="45720" rIns="91440" bIns="45720">
            <a:spAutoFit/>
          </a:bodyPr>
          <a:lstStyle/>
          <a:p>
            <a:pPr algn="ctr"/>
            <a:r>
              <a:rPr lang="en-US" sz="4400" dirty="0">
                <a:ln w="0"/>
                <a:solidFill>
                  <a:srgbClr val="FF0000"/>
                </a:solidFill>
                <a:effectLst>
                  <a:outerShdw blurRad="38100" dist="19050" dir="2700000" algn="tl" rotWithShape="0">
                    <a:schemeClr val="dk1">
                      <a:alpha val="40000"/>
                    </a:schemeClr>
                  </a:outerShdw>
                </a:effectLst>
              </a:rPr>
              <a:t>KI </a:t>
            </a:r>
            <a:r>
              <a:rPr lang="en-US" sz="4400" dirty="0" err="1">
                <a:ln w="0"/>
                <a:solidFill>
                  <a:srgbClr val="FF0000"/>
                </a:solidFill>
                <a:effectLst>
                  <a:outerShdw blurRad="38100" dist="19050" dir="2700000" algn="tl" rotWithShape="0">
                    <a:schemeClr val="dk1">
                      <a:alpha val="40000"/>
                    </a:schemeClr>
                  </a:outerShdw>
                </a:effectLst>
              </a:rPr>
              <a:t>Regulierung</a:t>
            </a:r>
            <a:endParaRPr lang="en-US" sz="4400" b="0" cap="none" spc="0" dirty="0">
              <a:ln w="0"/>
              <a:solidFill>
                <a:srgbClr val="FF0000"/>
              </a:solidFill>
              <a:effectLst>
                <a:outerShdw blurRad="38100" dist="19050" dir="2700000" algn="tl" rotWithShape="0">
                  <a:schemeClr val="dk1">
                    <a:alpha val="40000"/>
                  </a:schemeClr>
                </a:outerShdw>
              </a:effectLst>
            </a:endParaRPr>
          </a:p>
        </p:txBody>
      </p:sp>
      <p:sp>
        <p:nvSpPr>
          <p:cNvPr id="11" name="Rectangle 10">
            <a:extLst>
              <a:ext uri="{FF2B5EF4-FFF2-40B4-BE49-F238E27FC236}">
                <a16:creationId xmlns:a16="http://schemas.microsoft.com/office/drawing/2014/main" id="{F04BB663-949F-4F27-818A-4B3262142EEC}"/>
              </a:ext>
            </a:extLst>
          </p:cNvPr>
          <p:cNvSpPr/>
          <p:nvPr/>
        </p:nvSpPr>
        <p:spPr>
          <a:xfrm>
            <a:off x="1233680" y="5183242"/>
            <a:ext cx="6768199" cy="769441"/>
          </a:xfrm>
          <a:prstGeom prst="rect">
            <a:avLst/>
          </a:prstGeom>
          <a:noFill/>
        </p:spPr>
        <p:txBody>
          <a:bodyPr wrap="none" lIns="91440" tIns="45720" rIns="91440" bIns="45720">
            <a:spAutoFit/>
          </a:bodyPr>
          <a:lstStyle/>
          <a:p>
            <a:pPr algn="ctr"/>
            <a:r>
              <a:rPr lang="en-US" sz="4400" b="1" i="1" dirty="0" err="1">
                <a:ln w="0"/>
                <a:solidFill>
                  <a:srgbClr val="FF0000"/>
                </a:solidFill>
              </a:rPr>
              <a:t>Schlüssel</a:t>
            </a:r>
            <a:r>
              <a:rPr lang="en-US" sz="4400" b="1" i="1" dirty="0">
                <a:ln w="0"/>
                <a:solidFill>
                  <a:srgbClr val="FF0000"/>
                </a:solidFill>
              </a:rPr>
              <a:t> </a:t>
            </a:r>
            <a:r>
              <a:rPr lang="en-US" sz="4400" b="1" i="1" dirty="0" err="1">
                <a:ln w="0"/>
                <a:solidFill>
                  <a:srgbClr val="FF0000"/>
                </a:solidFill>
              </a:rPr>
              <a:t>zur</a:t>
            </a:r>
            <a:r>
              <a:rPr lang="en-US" sz="4400" b="1" i="1" dirty="0">
                <a:ln w="0"/>
                <a:solidFill>
                  <a:srgbClr val="FF0000"/>
                </a:solidFill>
              </a:rPr>
              <a:t> </a:t>
            </a:r>
            <a:r>
              <a:rPr lang="en-US" sz="4400" b="1" i="1" u="sng" dirty="0" err="1">
                <a:ln w="0"/>
                <a:solidFill>
                  <a:srgbClr val="FF0000"/>
                </a:solidFill>
              </a:rPr>
              <a:t>Akzeptanz</a:t>
            </a:r>
            <a:r>
              <a:rPr lang="en-US" sz="4400" b="1" i="1" dirty="0">
                <a:ln w="0"/>
                <a:solidFill>
                  <a:srgbClr val="FF0000"/>
                </a:solidFill>
              </a:rPr>
              <a:t>!</a:t>
            </a:r>
            <a:endParaRPr lang="en-US" sz="4400" b="0" i="1" cap="none" spc="0" dirty="0">
              <a:ln w="0"/>
              <a:solidFill>
                <a:srgbClr val="FF0000"/>
              </a:solidFill>
            </a:endParaRPr>
          </a:p>
        </p:txBody>
      </p:sp>
      <p:sp>
        <p:nvSpPr>
          <p:cNvPr id="12" name="TextBox 11">
            <a:extLst>
              <a:ext uri="{FF2B5EF4-FFF2-40B4-BE49-F238E27FC236}">
                <a16:creationId xmlns:a16="http://schemas.microsoft.com/office/drawing/2014/main" id="{BD51A2BC-C678-4440-B16C-8EE6C4A97129}"/>
              </a:ext>
            </a:extLst>
          </p:cNvPr>
          <p:cNvSpPr txBox="1"/>
          <p:nvPr/>
        </p:nvSpPr>
        <p:spPr>
          <a:xfrm>
            <a:off x="590914" y="1267200"/>
            <a:ext cx="7950364" cy="461665"/>
          </a:xfrm>
          <a:prstGeom prst="rect">
            <a:avLst/>
          </a:prstGeom>
          <a:noFill/>
        </p:spPr>
        <p:txBody>
          <a:bodyPr wrap="square" rtlCol="0">
            <a:spAutoFit/>
          </a:bodyPr>
          <a:lstStyle/>
          <a:p>
            <a:r>
              <a:rPr lang="en-US" sz="2400" dirty="0"/>
              <a:t>… </a:t>
            </a:r>
            <a:r>
              <a:rPr lang="en-US" sz="2400" b="1" i="1" dirty="0" err="1"/>
              <a:t>Keine</a:t>
            </a:r>
            <a:r>
              <a:rPr lang="en-US" sz="2400" dirty="0"/>
              <a:t> </a:t>
            </a:r>
            <a:r>
              <a:rPr lang="en-US" sz="2400" b="1" i="1" dirty="0" err="1"/>
              <a:t>Vorschriften</a:t>
            </a:r>
            <a:r>
              <a:rPr lang="en-US" sz="2400" b="1" i="1" dirty="0"/>
              <a:t> für den </a:t>
            </a:r>
            <a:r>
              <a:rPr lang="en-US" sz="2400" b="1" i="1" u="sng" dirty="0" err="1"/>
              <a:t>menschlichen</a:t>
            </a:r>
            <a:r>
              <a:rPr lang="en-US" sz="2400" b="1" i="1" dirty="0"/>
              <a:t> KI-Input!</a:t>
            </a:r>
            <a:endParaRPr lang="en-US" sz="2400" b="1" dirty="0"/>
          </a:p>
        </p:txBody>
      </p:sp>
    </p:spTree>
    <p:extLst>
      <p:ext uri="{BB962C8B-B14F-4D97-AF65-F5344CB8AC3E}">
        <p14:creationId xmlns:p14="http://schemas.microsoft.com/office/powerpoint/2010/main" val="2449787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1">
            <a:extLst>
              <a:ext uri="{FF2B5EF4-FFF2-40B4-BE49-F238E27FC236}">
                <a16:creationId xmlns:a16="http://schemas.microsoft.com/office/drawing/2014/main" id="{B0DBE155-C052-428F-AE88-53791B4EEA8F}"/>
              </a:ext>
            </a:extLst>
          </p:cNvPr>
          <p:cNvSpPr txBox="1">
            <a:spLocks/>
          </p:cNvSpPr>
          <p:nvPr/>
        </p:nvSpPr>
        <p:spPr>
          <a:xfrm>
            <a:off x="597496" y="1540331"/>
            <a:ext cx="7415858" cy="431800"/>
          </a:xfrm>
          <a:prstGeom prst="rect">
            <a:avLst/>
          </a:prstGeom>
        </p:spPr>
        <p:txBody>
          <a:bodyPr/>
          <a:lstStyle>
            <a:lvl1pPr marL="342900" indent="-342900" algn="l" defTabSz="914400" rtl="0" eaLnBrk="1" latinLnBrk="0" hangingPunct="1">
              <a:spcBef>
                <a:spcPct val="20000"/>
              </a:spcBef>
              <a:buClr>
                <a:srgbClr val="E20078"/>
              </a:buClr>
              <a:buFont typeface="Wingdings" pitchFamily="2" charset="2"/>
              <a:buChar char="§"/>
              <a:defRPr sz="2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Clr>
                <a:srgbClr val="E20078"/>
              </a:buClr>
              <a:buFont typeface="Arial" pitchFamily="34" charset="0"/>
              <a:buChar char="»"/>
              <a:defRPr sz="18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de-AT" sz="3200" dirty="0">
                <a:solidFill>
                  <a:schemeClr val="bg2">
                    <a:lumMod val="75000"/>
                  </a:schemeClr>
                </a:solidFill>
                <a:ea typeface="Verdana" panose="020B0604030504040204" pitchFamily="34" charset="0"/>
              </a:rPr>
              <a:t>Peter Konwitschka</a:t>
            </a:r>
            <a:endParaRPr lang="de-DE" sz="3200" dirty="0">
              <a:solidFill>
                <a:schemeClr val="bg2">
                  <a:lumMod val="75000"/>
                </a:schemeClr>
              </a:solidFill>
              <a:ea typeface="Verdana" panose="020B0604030504040204" pitchFamily="34" charset="0"/>
            </a:endParaRPr>
          </a:p>
          <a:p>
            <a:endParaRPr lang="de-AT" dirty="0">
              <a:ea typeface="Verdana" panose="020B0604030504040204" pitchFamily="34" charset="0"/>
            </a:endParaRPr>
          </a:p>
        </p:txBody>
      </p:sp>
      <p:pic>
        <p:nvPicPr>
          <p:cNvPr id="5" name="Picture 2">
            <a:extLst>
              <a:ext uri="{FF2B5EF4-FFF2-40B4-BE49-F238E27FC236}">
                <a16:creationId xmlns:a16="http://schemas.microsoft.com/office/drawing/2014/main" id="{AB2DDAA8-68F2-47B2-8C76-2447A03EBA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7818" y="2060848"/>
            <a:ext cx="6471558" cy="23061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feld 6">
            <a:extLst>
              <a:ext uri="{FF2B5EF4-FFF2-40B4-BE49-F238E27FC236}">
                <a16:creationId xmlns:a16="http://schemas.microsoft.com/office/drawing/2014/main" id="{958F3791-3F95-47EA-BF67-9C67854FD8DE}"/>
              </a:ext>
            </a:extLst>
          </p:cNvPr>
          <p:cNvSpPr txBox="1"/>
          <p:nvPr/>
        </p:nvSpPr>
        <p:spPr>
          <a:xfrm>
            <a:off x="5364088" y="241657"/>
            <a:ext cx="2304256" cy="1077218"/>
          </a:xfrm>
          <a:prstGeom prst="rect">
            <a:avLst/>
          </a:prstGeom>
          <a:noFill/>
        </p:spPr>
        <p:txBody>
          <a:bodyPr wrap="square" rtlCol="0">
            <a:spAutoFit/>
          </a:bodyPr>
          <a:lstStyle/>
          <a:p>
            <a:r>
              <a:rPr lang="de-DE" sz="3200" b="1" dirty="0" err="1">
                <a:solidFill>
                  <a:srgbClr val="535455"/>
                </a:solidFill>
                <a:latin typeface="Verdana" panose="020B0604030504040204" pitchFamily="34" charset="0"/>
                <a:ea typeface="Verdana" panose="020B0604030504040204" pitchFamily="34" charset="0"/>
              </a:rPr>
              <a:t>lawyering</a:t>
            </a:r>
            <a:endParaRPr lang="de-AT" sz="3200" b="1" dirty="0">
              <a:solidFill>
                <a:srgbClr val="535455"/>
              </a:solidFill>
              <a:latin typeface="Verdana" panose="020B0604030504040204" pitchFamily="34" charset="0"/>
              <a:ea typeface="Verdana" panose="020B0604030504040204" pitchFamily="34" charset="0"/>
            </a:endParaRPr>
          </a:p>
        </p:txBody>
      </p:sp>
      <p:pic>
        <p:nvPicPr>
          <p:cNvPr id="7" name="Picture 5">
            <a:extLst>
              <a:ext uri="{FF2B5EF4-FFF2-40B4-BE49-F238E27FC236}">
                <a16:creationId xmlns:a16="http://schemas.microsoft.com/office/drawing/2014/main" id="{03A222D9-D57E-4DA8-B93D-DDBD8D4474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826432"/>
            <a:ext cx="3312367" cy="3248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hteck 3">
            <a:extLst>
              <a:ext uri="{FF2B5EF4-FFF2-40B4-BE49-F238E27FC236}">
                <a16:creationId xmlns:a16="http://schemas.microsoft.com/office/drawing/2014/main" id="{169F5FAE-63E2-4BC9-9386-D612B0EA501B}"/>
              </a:ext>
            </a:extLst>
          </p:cNvPr>
          <p:cNvSpPr/>
          <p:nvPr/>
        </p:nvSpPr>
        <p:spPr>
          <a:xfrm>
            <a:off x="467544" y="4512915"/>
            <a:ext cx="2196435" cy="707886"/>
          </a:xfrm>
          <a:prstGeom prst="rect">
            <a:avLst/>
          </a:prstGeom>
        </p:spPr>
        <p:txBody>
          <a:bodyPr wrap="none">
            <a:spAutoFit/>
          </a:bodyPr>
          <a:lstStyle/>
          <a:p>
            <a:r>
              <a:rPr lang="de-AT" sz="4000" dirty="0">
                <a:solidFill>
                  <a:srgbClr val="E20078"/>
                </a:solidFill>
                <a:latin typeface="Verdana" panose="020B0604030504040204" pitchFamily="34" charset="0"/>
                <a:ea typeface="Verdana" panose="020B0604030504040204" pitchFamily="34" charset="0"/>
                <a:cs typeface="Verdana" panose="020B0604030504040204" pitchFamily="34" charset="0"/>
              </a:rPr>
              <a:t>DANKE!</a:t>
            </a:r>
            <a:endParaRPr lang="de-AT" dirty="0">
              <a:latin typeface="Verdana" panose="020B0604030504040204" pitchFamily="34" charset="0"/>
              <a:ea typeface="Verdana" panose="020B0604030504040204" pitchFamily="34" charset="0"/>
            </a:endParaRPr>
          </a:p>
        </p:txBody>
      </p:sp>
      <p:sp>
        <p:nvSpPr>
          <p:cNvPr id="9" name="Textfeld 9">
            <a:extLst>
              <a:ext uri="{FF2B5EF4-FFF2-40B4-BE49-F238E27FC236}">
                <a16:creationId xmlns:a16="http://schemas.microsoft.com/office/drawing/2014/main" id="{BABCF8AE-7456-4A2A-90C4-EA9B5D37B658}"/>
              </a:ext>
            </a:extLst>
          </p:cNvPr>
          <p:cNvSpPr txBox="1"/>
          <p:nvPr/>
        </p:nvSpPr>
        <p:spPr>
          <a:xfrm>
            <a:off x="467544" y="5677625"/>
            <a:ext cx="8208912" cy="707886"/>
          </a:xfrm>
          <a:prstGeom prst="rect">
            <a:avLst/>
          </a:prstGeom>
          <a:noFill/>
        </p:spPr>
        <p:txBody>
          <a:bodyPr wrap="square" rtlCol="0">
            <a:spAutoFit/>
          </a:bodyPr>
          <a:lstStyle/>
          <a:p>
            <a:pPr algn="just"/>
            <a:r>
              <a:rPr lang="en-US" sz="800" dirty="0" err="1">
                <a:latin typeface="Verdana" panose="020B0604030504040204" pitchFamily="34" charset="0"/>
                <a:ea typeface="Verdana" panose="020B0604030504040204" pitchFamily="34" charset="0"/>
              </a:rPr>
              <a:t>schoenherr</a:t>
            </a:r>
            <a:r>
              <a:rPr lang="en-US" sz="800" dirty="0">
                <a:latin typeface="Verdana" panose="020B0604030504040204" pitchFamily="34" charset="0"/>
                <a:ea typeface="Verdana" panose="020B0604030504040204" pitchFamily="34" charset="0"/>
              </a:rPr>
              <a:t> is one of the top corporate law firms in central and eastern </a:t>
            </a:r>
            <a:r>
              <a:rPr lang="en-US" sz="800" dirty="0" err="1">
                <a:latin typeface="Verdana" panose="020B0604030504040204" pitchFamily="34" charset="0"/>
                <a:ea typeface="Verdana" panose="020B0604030504040204" pitchFamily="34" charset="0"/>
              </a:rPr>
              <a:t>europe</a:t>
            </a:r>
            <a:r>
              <a:rPr lang="en-US" sz="800" dirty="0">
                <a:latin typeface="Verdana" panose="020B0604030504040204" pitchFamily="34" charset="0"/>
                <a:ea typeface="Verdana" panose="020B0604030504040204" pitchFamily="34" charset="0"/>
              </a:rPr>
              <a:t>. With our wide-ranging network of offices throughout CEE/SEE, we offer our clients unique coverage in the region. The firm has a long tradition of advising clients in all fields of commercial law, providing seamless service that transcends national and company borders. Our teams are tailor-made, assembled from our various practice groups and across our network of offices. Such sharing of resources, local knowledge and international expertise allows us to offer the client the best possible service.  www.schoenherr.eu</a:t>
            </a:r>
            <a:endParaRPr lang="de-AT" sz="800" dirty="0">
              <a:latin typeface="Verdana" panose="020B0604030504040204" pitchFamily="34" charset="0"/>
              <a:ea typeface="Verdana" panose="020B0604030504040204" pitchFamily="34" charset="0"/>
            </a:endParaRPr>
          </a:p>
          <a:p>
            <a:pPr algn="just"/>
            <a:endParaRPr lang="de-AT" sz="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683982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378F-9EE7-431F-8962-27C04D523484}"/>
              </a:ext>
            </a:extLst>
          </p:cNvPr>
          <p:cNvSpPr>
            <a:spLocks noGrp="1"/>
          </p:cNvSpPr>
          <p:nvPr>
            <p:ph type="title"/>
          </p:nvPr>
        </p:nvSpPr>
        <p:spPr>
          <a:xfrm>
            <a:off x="0" y="2422800"/>
            <a:ext cx="9144000" cy="580546"/>
          </a:xfrm>
        </p:spPr>
        <p:txBody>
          <a:bodyPr/>
          <a:lstStyle/>
          <a:p>
            <a:br>
              <a:rPr lang="de-DE" sz="3600" dirty="0"/>
            </a:br>
            <a:br>
              <a:rPr lang="de-DE" sz="2400" dirty="0">
                <a:solidFill>
                  <a:srgbClr val="E20078"/>
                </a:solidFill>
              </a:rPr>
            </a:br>
            <a:r>
              <a:rPr lang="de-DE" sz="2400" dirty="0">
                <a:solidFill>
                  <a:srgbClr val="43525A"/>
                </a:solidFill>
              </a:rPr>
              <a:t>HEUTE:</a:t>
            </a:r>
            <a:br>
              <a:rPr lang="de-DE" sz="2400" dirty="0">
                <a:solidFill>
                  <a:srgbClr val="43525A"/>
                </a:solidFill>
              </a:rPr>
            </a:br>
            <a:r>
              <a:rPr lang="de-DE" sz="2400" dirty="0">
                <a:solidFill>
                  <a:srgbClr val="E20078"/>
                </a:solidFill>
              </a:rPr>
              <a:t>die </a:t>
            </a:r>
            <a:r>
              <a:rPr lang="de-DE" sz="2400" dirty="0" err="1">
                <a:solidFill>
                  <a:srgbClr val="E20078"/>
                </a:solidFill>
              </a:rPr>
              <a:t>ki</a:t>
            </a:r>
            <a:r>
              <a:rPr lang="de-DE" sz="2400" dirty="0">
                <a:solidFill>
                  <a:srgbClr val="E20078"/>
                </a:solidFill>
              </a:rPr>
              <a:t> </a:t>
            </a:r>
            <a:r>
              <a:rPr lang="de-DE" sz="2400" dirty="0" err="1">
                <a:solidFill>
                  <a:srgbClr val="E20078"/>
                </a:solidFill>
              </a:rPr>
              <a:t>verordnung</a:t>
            </a:r>
            <a:r>
              <a:rPr lang="de-DE" sz="2400" dirty="0">
                <a:solidFill>
                  <a:srgbClr val="E20078"/>
                </a:solidFill>
              </a:rPr>
              <a:t> im </a:t>
            </a:r>
            <a:r>
              <a:rPr lang="de-DE" sz="2400" dirty="0" err="1">
                <a:solidFill>
                  <a:srgbClr val="E20078"/>
                </a:solidFill>
              </a:rPr>
              <a:t>fokus</a:t>
            </a:r>
            <a:endParaRPr lang="de-DE" sz="2400" dirty="0">
              <a:solidFill>
                <a:srgbClr val="E20078"/>
              </a:solidFill>
            </a:endParaRPr>
          </a:p>
        </p:txBody>
      </p:sp>
      <p:sp>
        <p:nvSpPr>
          <p:cNvPr id="5" name="Text Placeholder 4">
            <a:extLst>
              <a:ext uri="{FF2B5EF4-FFF2-40B4-BE49-F238E27FC236}">
                <a16:creationId xmlns:a16="http://schemas.microsoft.com/office/drawing/2014/main" id="{911F48B0-3F02-8E6A-9BD0-CE0AF21A26A0}"/>
              </a:ext>
            </a:extLst>
          </p:cNvPr>
          <p:cNvSpPr>
            <a:spLocks noGrp="1"/>
          </p:cNvSpPr>
          <p:nvPr>
            <p:ph type="body" idx="1"/>
          </p:nvPr>
        </p:nvSpPr>
        <p:spPr/>
        <p:txBody>
          <a:bodyPr/>
          <a:lstStyle/>
          <a:p>
            <a:endParaRPr lang="de-AT"/>
          </a:p>
        </p:txBody>
      </p:sp>
    </p:spTree>
    <p:extLst>
      <p:ext uri="{BB962C8B-B14F-4D97-AF65-F5344CB8AC3E}">
        <p14:creationId xmlns:p14="http://schemas.microsoft.com/office/powerpoint/2010/main" val="82820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5407768" y="332656"/>
            <a:ext cx="2520950" cy="1657350"/>
          </a:xfrm>
        </p:spPr>
        <p:txBody>
          <a:bodyPr/>
          <a:lstStyle/>
          <a:p>
            <a:pPr eaLnBrk="1" fontAlgn="auto" hangingPunct="1">
              <a:buFont typeface="+mj-lt"/>
              <a:buNone/>
              <a:defRPr/>
            </a:pPr>
            <a:r>
              <a:rPr lang="it-IT" sz="1200" dirty="0">
                <a:ea typeface="Verdana" pitchFamily="34" charset="0"/>
                <a:cs typeface="Verdana" pitchFamily="34" charset="0"/>
              </a:rPr>
              <a:t> </a:t>
            </a:r>
            <a:endParaRPr lang="en-GB" sz="1200" dirty="0">
              <a:ea typeface="Verdana" pitchFamily="34" charset="0"/>
              <a:cs typeface="Verdana" pitchFamily="34" charset="0"/>
            </a:endParaRPr>
          </a:p>
        </p:txBody>
      </p:sp>
      <p:sp>
        <p:nvSpPr>
          <p:cNvPr id="7" name="Content Placeholder 1"/>
          <p:cNvSpPr txBox="1">
            <a:spLocks/>
          </p:cNvSpPr>
          <p:nvPr/>
        </p:nvSpPr>
        <p:spPr>
          <a:xfrm>
            <a:off x="1475656" y="3068960"/>
            <a:ext cx="2670175" cy="1928812"/>
          </a:xfrm>
          <a:prstGeom prst="rect">
            <a:avLst/>
          </a:prstGeom>
        </p:spPr>
        <p:txBody>
          <a:bodyPr/>
          <a:lstStyle>
            <a:lvl1pPr marL="342900" indent="-342900" algn="l" defTabSz="914400" rtl="0" eaLnBrk="1" latinLnBrk="0" hangingPunct="1">
              <a:spcBef>
                <a:spcPts val="0"/>
              </a:spcBef>
              <a:spcAft>
                <a:spcPts val="1800"/>
              </a:spcAft>
              <a:buClr>
                <a:srgbClr val="E20078"/>
              </a:buClr>
              <a:buFont typeface="+mj-lt"/>
              <a:buAutoNum type="arabicPeriod"/>
              <a:defRPr sz="1600" kern="1200">
                <a:solidFill>
                  <a:schemeClr val="tx1">
                    <a:lumMod val="50000"/>
                  </a:schemeClr>
                </a:solidFill>
                <a:latin typeface="Century Gothic" panose="020B0502020202020204" pitchFamily="34" charset="0"/>
                <a:ea typeface="+mn-ea"/>
                <a:cs typeface="+mn-cs"/>
              </a:defRPr>
            </a:lvl1pPr>
            <a:lvl2pPr marL="742950" indent="-285750" algn="l" defTabSz="914400" rtl="0" eaLnBrk="1" latinLnBrk="0" hangingPunct="1">
              <a:spcBef>
                <a:spcPct val="20000"/>
              </a:spcBef>
              <a:buFont typeface="Arial" pitchFamily="34" charset="0"/>
              <a:buChar char="–"/>
              <a:defRPr lang="de-DE" sz="1600" kern="1200" baseline="0" dirty="0" smtClean="0">
                <a:solidFill>
                  <a:srgbClr val="000000"/>
                </a:solidFill>
                <a:latin typeface="Century Gothic" pitchFamily="34" charset="0"/>
                <a:ea typeface="+mn-ea"/>
                <a:cs typeface="+mn-cs"/>
              </a:defRPr>
            </a:lvl2pPr>
            <a:lvl3pPr marL="1143000" indent="-228600" algn="l" defTabSz="914400" rtl="0" eaLnBrk="1" latinLnBrk="0" hangingPunct="1">
              <a:spcBef>
                <a:spcPct val="20000"/>
              </a:spcBef>
              <a:buClr>
                <a:srgbClr val="E20078"/>
              </a:buClr>
              <a:buFont typeface="Arial" pitchFamily="34" charset="0"/>
              <a:buChar char="•"/>
              <a:defRPr sz="1400" kern="1200">
                <a:solidFill>
                  <a:schemeClr val="tx1"/>
                </a:solidFill>
                <a:latin typeface="Century Gothic" panose="020B0502020202020204" pitchFamily="34" charset="0"/>
                <a:ea typeface="+mn-ea"/>
                <a:cs typeface="+mn-cs"/>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Century Gothic" panose="020B0502020202020204" pitchFamily="34" charset="0"/>
                <a:ea typeface="+mn-ea"/>
                <a:cs typeface="+mn-cs"/>
              </a:defRPr>
            </a:lvl4pPr>
            <a:lvl5pPr marL="2057400" indent="-228600" algn="l" defTabSz="914400" rtl="0" eaLnBrk="1" latinLnBrk="0" hangingPunct="1">
              <a:spcBef>
                <a:spcPct val="20000"/>
              </a:spcBef>
              <a:buClr>
                <a:srgbClr val="E20078"/>
              </a:buClr>
              <a:buFont typeface="Arial" pitchFamily="34" charset="0"/>
              <a:buChar char="»"/>
              <a:defRPr sz="1400" kern="1200">
                <a:solidFill>
                  <a:schemeClr val="tx1"/>
                </a:solidFill>
                <a:latin typeface="Century Gothic" panose="020B05020202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buFont typeface="+mj-lt"/>
              <a:buNone/>
              <a:defRPr/>
            </a:pPr>
            <a:r>
              <a:rPr lang="de-AT" sz="1200" b="1" dirty="0">
                <a:ea typeface="Verdana" pitchFamily="34" charset="0"/>
                <a:cs typeface="Verdana" pitchFamily="34" charset="0"/>
              </a:rPr>
              <a:t>Günther Leissler</a:t>
            </a:r>
          </a:p>
          <a:p>
            <a:pPr fontAlgn="auto">
              <a:buFont typeface="+mj-lt"/>
              <a:buNone/>
              <a:defRPr/>
            </a:pPr>
            <a:r>
              <a:rPr lang="de-DE" sz="1200" dirty="0">
                <a:ea typeface="Verdana" pitchFamily="34" charset="0"/>
                <a:cs typeface="Verdana" pitchFamily="34" charset="0"/>
              </a:rPr>
              <a:t>Schönherr Rechtsanwälte GmbH</a:t>
            </a:r>
            <a:endParaRPr lang="de-AT" sz="1200" dirty="0">
              <a:ea typeface="Verdana" pitchFamily="34" charset="0"/>
              <a:cs typeface="Verdana" pitchFamily="34" charset="0"/>
            </a:endParaRPr>
          </a:p>
          <a:p>
            <a:pPr fontAlgn="auto">
              <a:buFont typeface="+mj-lt"/>
              <a:buNone/>
              <a:defRPr/>
            </a:pPr>
            <a:r>
              <a:rPr lang="de-AT" sz="1200" dirty="0">
                <a:ea typeface="Verdana" pitchFamily="34" charset="0"/>
                <a:cs typeface="Verdana" pitchFamily="34" charset="0"/>
              </a:rPr>
              <a:t>T:  +43 1 </a:t>
            </a:r>
            <a:r>
              <a:rPr lang="de-DE" sz="1200" dirty="0">
                <a:solidFill>
                  <a:schemeClr val="tx2">
                    <a:lumMod val="50000"/>
                  </a:schemeClr>
                </a:solidFill>
              </a:rPr>
              <a:t>534 37 50227</a:t>
            </a:r>
          </a:p>
          <a:p>
            <a:pPr marL="0" indent="0" fontAlgn="auto">
              <a:buFont typeface="+mj-lt"/>
              <a:buNone/>
              <a:defRPr/>
            </a:pPr>
            <a:r>
              <a:rPr lang="it-IT" sz="1200" dirty="0">
                <a:ea typeface="Verdana" pitchFamily="34" charset="0"/>
                <a:cs typeface="Verdana" pitchFamily="34" charset="0"/>
              </a:rPr>
              <a:t>E:  g.leissler@schoenherr.eu </a:t>
            </a:r>
            <a:endParaRPr lang="en-GB" sz="1200" dirty="0">
              <a:ea typeface="Verdana" pitchFamily="34" charset="0"/>
              <a:cs typeface="Verdana" pitchFamily="34" charset="0"/>
            </a:endParaRPr>
          </a:p>
          <a:p>
            <a:pPr marL="0" indent="0" fontAlgn="auto">
              <a:buFont typeface="+mj-lt"/>
              <a:buNone/>
              <a:defRPr/>
            </a:pPr>
            <a:endParaRPr lang="en-GB" sz="1200" dirty="0">
              <a:ea typeface="Verdana" pitchFamily="34" charset="0"/>
              <a:cs typeface="Verdana" pitchFamily="34" charset="0"/>
            </a:endParaRPr>
          </a:p>
        </p:txBody>
      </p:sp>
      <p:sp>
        <p:nvSpPr>
          <p:cNvPr id="6" name="Title 5"/>
          <p:cNvSpPr>
            <a:spLocks noGrp="1"/>
          </p:cNvSpPr>
          <p:nvPr>
            <p:ph type="ctrTitle"/>
          </p:nvPr>
        </p:nvSpPr>
        <p:spPr>
          <a:xfrm>
            <a:off x="1043608" y="909712"/>
            <a:ext cx="7415212" cy="503237"/>
          </a:xfrm>
        </p:spPr>
        <p:txBody>
          <a:bodyPr/>
          <a:lstStyle/>
          <a:p>
            <a:pPr eaLnBrk="1" fontAlgn="auto" hangingPunct="1">
              <a:spcAft>
                <a:spcPts val="0"/>
              </a:spcAft>
              <a:defRPr/>
            </a:pPr>
            <a:r>
              <a:rPr lang="de-DE" dirty="0"/>
              <a:t>Unser heutiger Gast:</a:t>
            </a:r>
            <a:endParaRPr lang="de-AT" dirty="0"/>
          </a:p>
        </p:txBody>
      </p:sp>
      <p:pic>
        <p:nvPicPr>
          <p:cNvPr id="4" name="Picture 3" descr="A person in a suit and tie&#10;&#10;Description automatically generated with medium confidence">
            <a:extLst>
              <a:ext uri="{FF2B5EF4-FFF2-40B4-BE49-F238E27FC236}">
                <a16:creationId xmlns:a16="http://schemas.microsoft.com/office/drawing/2014/main" id="{F748A052-A3B6-45F2-9810-6DBA6F975A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95936" y="1990005"/>
            <a:ext cx="4248472" cy="4248472"/>
          </a:xfrm>
          <a:prstGeom prst="rect">
            <a:avLst/>
          </a:prstGeom>
        </p:spPr>
      </p:pic>
      <p:sp>
        <p:nvSpPr>
          <p:cNvPr id="9" name="Rectangle 8">
            <a:extLst>
              <a:ext uri="{FF2B5EF4-FFF2-40B4-BE49-F238E27FC236}">
                <a16:creationId xmlns:a16="http://schemas.microsoft.com/office/drawing/2014/main" id="{E7DDD904-C9D0-42ED-8EC7-2AA789BEE920}"/>
              </a:ext>
            </a:extLst>
          </p:cNvPr>
          <p:cNvSpPr/>
          <p:nvPr/>
        </p:nvSpPr>
        <p:spPr>
          <a:xfrm>
            <a:off x="877892" y="6309320"/>
            <a:ext cx="1173828" cy="2288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1636178530"/>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CF424E-0A7F-409F-0BCC-C35ED82F3357}"/>
              </a:ext>
            </a:extLst>
          </p:cNvPr>
          <p:cNvSpPr>
            <a:spLocks noGrp="1"/>
          </p:cNvSpPr>
          <p:nvPr>
            <p:ph sz="quarter" idx="13"/>
          </p:nvPr>
        </p:nvSpPr>
        <p:spPr/>
        <p:txBody>
          <a:bodyPr/>
          <a:lstStyle/>
          <a:p>
            <a:endParaRPr lang="de-AT" dirty="0"/>
          </a:p>
          <a:p>
            <a:pPr marL="0" indent="0">
              <a:buNone/>
            </a:pPr>
            <a:r>
              <a:rPr lang="de-AT" dirty="0"/>
              <a:t>Zur Einstimmung - Avatare:</a:t>
            </a:r>
          </a:p>
          <a:p>
            <a:endParaRPr lang="de-AT" dirty="0"/>
          </a:p>
          <a:p>
            <a:pPr marL="0" indent="0">
              <a:buNone/>
            </a:pPr>
            <a:r>
              <a:rPr lang="de-AT" dirty="0">
                <a:hlinkClick r:id="rId2"/>
              </a:rPr>
              <a:t>https://www.parlament.gv.at/aktuelles/mediathek/XXVIII/VER</a:t>
            </a:r>
            <a:r>
              <a:rPr lang="de-AT">
                <a:hlinkClick r:id="rId2"/>
              </a:rPr>
              <a:t>/8</a:t>
            </a:r>
            <a:r>
              <a:rPr lang="de-AT"/>
              <a:t>; 1:12 </a:t>
            </a:r>
            <a:endParaRPr lang="de-AT" dirty="0"/>
          </a:p>
        </p:txBody>
      </p:sp>
      <p:sp>
        <p:nvSpPr>
          <p:cNvPr id="3" name="Title 2">
            <a:extLst>
              <a:ext uri="{FF2B5EF4-FFF2-40B4-BE49-F238E27FC236}">
                <a16:creationId xmlns:a16="http://schemas.microsoft.com/office/drawing/2014/main" id="{D773EED9-1174-CAB3-9F5D-874F6CB67BBF}"/>
              </a:ext>
            </a:extLst>
          </p:cNvPr>
          <p:cNvSpPr>
            <a:spLocks noGrp="1"/>
          </p:cNvSpPr>
          <p:nvPr>
            <p:ph type="ctrTitle"/>
          </p:nvPr>
        </p:nvSpPr>
        <p:spPr/>
        <p:txBody>
          <a:bodyPr/>
          <a:lstStyle/>
          <a:p>
            <a:endParaRPr lang="de-AT"/>
          </a:p>
        </p:txBody>
      </p:sp>
      <p:sp>
        <p:nvSpPr>
          <p:cNvPr id="4" name="Subtitle 3">
            <a:extLst>
              <a:ext uri="{FF2B5EF4-FFF2-40B4-BE49-F238E27FC236}">
                <a16:creationId xmlns:a16="http://schemas.microsoft.com/office/drawing/2014/main" id="{A2436166-3A80-07AD-AFB2-A26449A3D531}"/>
              </a:ext>
            </a:extLst>
          </p:cNvPr>
          <p:cNvSpPr>
            <a:spLocks noGrp="1"/>
          </p:cNvSpPr>
          <p:nvPr>
            <p:ph type="subTitle" idx="1"/>
          </p:nvPr>
        </p:nvSpPr>
        <p:spPr/>
        <p:txBody>
          <a:bodyPr/>
          <a:lstStyle/>
          <a:p>
            <a:endParaRPr lang="de-AT"/>
          </a:p>
        </p:txBody>
      </p:sp>
    </p:spTree>
    <p:extLst>
      <p:ext uri="{BB962C8B-B14F-4D97-AF65-F5344CB8AC3E}">
        <p14:creationId xmlns:p14="http://schemas.microsoft.com/office/powerpoint/2010/main" val="2383880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7">
            <a:extLst>
              <a:ext uri="{FF2B5EF4-FFF2-40B4-BE49-F238E27FC236}">
                <a16:creationId xmlns:a16="http://schemas.microsoft.com/office/drawing/2014/main" id="{05934A8C-5512-409E-B33E-8B590A87A652}"/>
              </a:ext>
            </a:extLst>
          </p:cNvPr>
          <p:cNvSpPr>
            <a:spLocks noGrp="1"/>
          </p:cNvSpPr>
          <p:nvPr>
            <p:ph sz="quarter" idx="13"/>
          </p:nvPr>
        </p:nvSpPr>
        <p:spPr>
          <a:xfrm>
            <a:off x="378853" y="1315362"/>
            <a:ext cx="8097370" cy="5542637"/>
          </a:xfrm>
        </p:spPr>
        <p:txBody>
          <a:bodyPr/>
          <a:lstStyle/>
          <a:p>
            <a:r>
              <a:rPr lang="de-AT" sz="1425" dirty="0"/>
              <a:t>21.04.2021 – VO (EU) COM/2021/206: </a:t>
            </a:r>
            <a:r>
              <a:rPr lang="de-AT" sz="1425" i="1" dirty="0"/>
              <a:t>Vorschlag für eine Verordnung des Europäischen Parlaments und des Rates zur Festlegung harmonisierter Vorschriften für Künstliche Intelligenz; </a:t>
            </a:r>
            <a:r>
              <a:rPr lang="de-AT" sz="1425" dirty="0"/>
              <a:t>das </a:t>
            </a:r>
            <a:r>
              <a:rPr lang="de-AT" sz="1425" b="1" dirty="0"/>
              <a:t>Gesetz über Künstliche Intelligenz (KI-Gesetz)</a:t>
            </a:r>
          </a:p>
          <a:p>
            <a:r>
              <a:rPr lang="de-DE" sz="1425" dirty="0"/>
              <a:t>Eckpunkte:</a:t>
            </a:r>
          </a:p>
          <a:p>
            <a:pPr lvl="1"/>
            <a:r>
              <a:rPr lang="de-DE" sz="1425" dirty="0"/>
              <a:t>Direkt anwendbare EU-Verordnung</a:t>
            </a:r>
          </a:p>
          <a:p>
            <a:pPr lvl="1"/>
            <a:r>
              <a:rPr lang="de-AT" sz="1425" dirty="0"/>
              <a:t>harmonisierte Vorschriften für das Inverkehrbringen, die Inbetriebnahme und die Nutzung von KI + </a:t>
            </a:r>
            <a:r>
              <a:rPr lang="de-AT" sz="1425" b="1" dirty="0"/>
              <a:t>erstmals Definition von KI </a:t>
            </a:r>
            <a:r>
              <a:rPr lang="de-AT" sz="1425" dirty="0"/>
              <a:t>(!)</a:t>
            </a:r>
          </a:p>
          <a:p>
            <a:pPr lvl="1"/>
            <a:r>
              <a:rPr lang="de-DE" sz="1425" dirty="0">
                <a:sym typeface="Wingdings" panose="05000000000000000000" pitchFamily="2" charset="2"/>
              </a:rPr>
              <a:t>Risikobasierter Ansatz: inakzeptabel / hohes Risiko / geringes Risiko / minimales Risiko</a:t>
            </a:r>
          </a:p>
          <a:p>
            <a:r>
              <a:rPr lang="de-AT" sz="1425" dirty="0">
                <a:sym typeface="Wingdings" panose="05000000000000000000" pitchFamily="2" charset="2"/>
              </a:rPr>
              <a:t>09.12.2023: Der </a:t>
            </a:r>
            <a:r>
              <a:rPr lang="de-AT" sz="1800" b="1" dirty="0">
                <a:sym typeface="Wingdings" panose="05000000000000000000" pitchFamily="2" charset="2"/>
              </a:rPr>
              <a:t>Durchbruch!</a:t>
            </a:r>
            <a:r>
              <a:rPr lang="de-AT" sz="1425" dirty="0">
                <a:sym typeface="Wingdings" panose="05000000000000000000" pitchFamily="2" charset="2"/>
              </a:rPr>
              <a:t> – Abschluss der </a:t>
            </a:r>
            <a:r>
              <a:rPr lang="de-AT" sz="1425" dirty="0" err="1">
                <a:sym typeface="Wingdings" panose="05000000000000000000" pitchFamily="2" charset="2"/>
              </a:rPr>
              <a:t>Trilogverhandlungen</a:t>
            </a:r>
            <a:r>
              <a:rPr lang="de-AT" sz="1425" dirty="0">
                <a:sym typeface="Wingdings" panose="05000000000000000000" pitchFamily="2" charset="2"/>
              </a:rPr>
              <a:t>!</a:t>
            </a:r>
          </a:p>
          <a:p>
            <a:r>
              <a:rPr lang="de-AT" sz="1425" dirty="0">
                <a:sym typeface="Wingdings" panose="05000000000000000000" pitchFamily="2" charset="2"/>
              </a:rPr>
              <a:t>Beginn des Jahres 2024: „Leak“ des finalen Textes der KI-Verordnung</a:t>
            </a:r>
          </a:p>
          <a:p>
            <a:r>
              <a:rPr lang="de-AT" sz="1425" b="1" dirty="0">
                <a:sym typeface="Wingdings" panose="05000000000000000000" pitchFamily="2" charset="2"/>
              </a:rPr>
              <a:t>März 2024:</a:t>
            </a:r>
            <a:r>
              <a:rPr lang="de-AT" sz="1425" dirty="0">
                <a:sym typeface="Wingdings" panose="05000000000000000000" pitchFamily="2" charset="2"/>
              </a:rPr>
              <a:t> Abstimmung im Europäischen Parlament über den finalen Text der Verordnung</a:t>
            </a:r>
          </a:p>
        </p:txBody>
      </p:sp>
      <p:sp>
        <p:nvSpPr>
          <p:cNvPr id="7" name="Titel 6">
            <a:extLst>
              <a:ext uri="{FF2B5EF4-FFF2-40B4-BE49-F238E27FC236}">
                <a16:creationId xmlns:a16="http://schemas.microsoft.com/office/drawing/2014/main" id="{905D25EB-065A-45A2-8922-EBCAC228ECC7}"/>
              </a:ext>
            </a:extLst>
          </p:cNvPr>
          <p:cNvSpPr>
            <a:spLocks noGrp="1"/>
          </p:cNvSpPr>
          <p:nvPr>
            <p:ph type="ctrTitle"/>
          </p:nvPr>
        </p:nvSpPr>
        <p:spPr/>
        <p:txBody>
          <a:bodyPr/>
          <a:lstStyle/>
          <a:p>
            <a:r>
              <a:rPr lang="de-DE" dirty="0">
                <a:latin typeface="+mn-lt"/>
              </a:rPr>
              <a:t>Eine neue Ära: Rechtsrahmen zur KI</a:t>
            </a:r>
            <a:endParaRPr lang="de-AT" dirty="0">
              <a:latin typeface="+mn-lt"/>
            </a:endParaRPr>
          </a:p>
        </p:txBody>
      </p:sp>
    </p:spTree>
    <p:extLst>
      <p:ext uri="{BB962C8B-B14F-4D97-AF65-F5344CB8AC3E}">
        <p14:creationId xmlns:p14="http://schemas.microsoft.com/office/powerpoint/2010/main" val="3093625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900000" y="1484752"/>
            <a:ext cx="7362000" cy="4754144"/>
          </a:xfrm>
        </p:spPr>
        <p:txBody>
          <a:bodyPr/>
          <a:lstStyle/>
          <a:p>
            <a:pPr marL="285750" lvl="1">
              <a:spcAft>
                <a:spcPts val="600"/>
              </a:spcAft>
              <a:buClr>
                <a:srgbClr val="E20078"/>
              </a:buClr>
            </a:pPr>
            <a:r>
              <a:rPr lang="de-DE" altLang="de-DE" dirty="0">
                <a:solidFill>
                  <a:srgbClr val="202122"/>
                </a:solidFill>
                <a:cs typeface="Arial" panose="020B0604020202020204" pitchFamily="34" charset="0"/>
              </a:rPr>
              <a:t>Begriff der „</a:t>
            </a:r>
            <a:r>
              <a:rPr lang="de-DE" altLang="de-DE" i="1" dirty="0">
                <a:solidFill>
                  <a:srgbClr val="202122"/>
                </a:solidFill>
                <a:cs typeface="Arial" panose="020B0604020202020204" pitchFamily="34" charset="0"/>
              </a:rPr>
              <a:t>Künstlichen Intelligenz“</a:t>
            </a:r>
            <a:r>
              <a:rPr lang="de-DE" altLang="de-DE" dirty="0">
                <a:solidFill>
                  <a:srgbClr val="202122"/>
                </a:solidFill>
                <a:cs typeface="Arial" panose="020B0604020202020204" pitchFamily="34" charset="0"/>
              </a:rPr>
              <a:t> 1956 durch den US-amerikanischen Informatiker John McCarthy geprägt.</a:t>
            </a:r>
          </a:p>
          <a:p>
            <a:pPr marL="285750" lvl="1">
              <a:spcAft>
                <a:spcPts val="600"/>
              </a:spcAft>
              <a:buClr>
                <a:srgbClr val="E20078"/>
              </a:buClr>
            </a:pPr>
            <a:r>
              <a:rPr lang="de-DE" altLang="de-DE" dirty="0">
                <a:solidFill>
                  <a:srgbClr val="202122"/>
                </a:solidFill>
                <a:cs typeface="Arial" panose="020B0604020202020204" pitchFamily="34" charset="0"/>
              </a:rPr>
              <a:t>Stets unterschiedliches Begriffsverständnis:</a:t>
            </a:r>
          </a:p>
          <a:p>
            <a:pPr marL="436050" lvl="2" indent="0">
              <a:spcBef>
                <a:spcPts val="0"/>
              </a:spcBef>
              <a:buFont typeface="Courier New" panose="02070309020205020404" pitchFamily="49" charset="0"/>
              <a:buChar char="o"/>
            </a:pPr>
            <a:r>
              <a:rPr lang="de-DE" altLang="de-DE" sz="1200" i="1" dirty="0">
                <a:solidFill>
                  <a:srgbClr val="202122"/>
                </a:solidFill>
                <a:cs typeface="Arial" panose="020B0604020202020204" pitchFamily="34" charset="0"/>
              </a:rPr>
              <a:t>„Künstliche Intelligenz ist die Eigenschaft eines IT-Systems, menschenähnliche, intelligente Verhaltensweisen zu zeigen.“ </a:t>
            </a:r>
            <a:r>
              <a:rPr lang="de-DE" altLang="de-DE" sz="1400" dirty="0">
                <a:solidFill>
                  <a:srgbClr val="202122"/>
                </a:solidFill>
                <a:cs typeface="Arial" panose="020B0604020202020204" pitchFamily="34" charset="0"/>
              </a:rPr>
              <a:t>(Deutsches Forschungszentrum für künstliche Intelligenz)</a:t>
            </a:r>
          </a:p>
          <a:p>
            <a:pPr marL="436050" lvl="2" indent="0">
              <a:spcBef>
                <a:spcPts val="0"/>
              </a:spcBef>
              <a:buNone/>
            </a:pPr>
            <a:endParaRPr lang="de-DE" altLang="de-DE" sz="1400" dirty="0">
              <a:solidFill>
                <a:schemeClr val="tx1"/>
              </a:solidFill>
            </a:endParaRPr>
          </a:p>
          <a:p>
            <a:pPr marL="436050" lvl="1" indent="0" eaLnBrk="0" fontAlgn="base" hangingPunct="0">
              <a:buFont typeface="Courier New" panose="02070309020205020404" pitchFamily="49" charset="0"/>
              <a:buChar char="o"/>
            </a:pPr>
            <a:r>
              <a:rPr lang="de-DE" altLang="de-DE" sz="1400" i="1" dirty="0">
                <a:solidFill>
                  <a:srgbClr val="202122"/>
                </a:solidFill>
                <a:cs typeface="Arial" panose="020B0604020202020204" pitchFamily="34" charset="0"/>
              </a:rPr>
              <a:t>„</a:t>
            </a:r>
            <a:r>
              <a:rPr lang="de-DE" altLang="de-DE" sz="1200" i="1" dirty="0">
                <a:solidFill>
                  <a:srgbClr val="202122"/>
                </a:solidFill>
                <a:cs typeface="Arial" panose="020B0604020202020204" pitchFamily="34" charset="0"/>
              </a:rPr>
              <a:t>Die künstliche Intelligenz [...] ist ein Teilgebiet der Informatik, welches sich mit der Erforschung von Mechanismen des intelligenten menschlichen Verhaltens befasst.“ </a:t>
            </a:r>
            <a:r>
              <a:rPr lang="de-DE" altLang="de-DE" sz="1400" dirty="0">
                <a:solidFill>
                  <a:srgbClr val="202122"/>
                </a:solidFill>
                <a:cs typeface="Arial" panose="020B0604020202020204" pitchFamily="34" charset="0"/>
              </a:rPr>
              <a:t>(Spektrum der Wissenschaft, Lexikon der Neurowissenschaften)</a:t>
            </a:r>
          </a:p>
          <a:p>
            <a:pPr marL="436050" lvl="1" indent="0" eaLnBrk="0" fontAlgn="base" hangingPunct="0">
              <a:buNone/>
            </a:pPr>
            <a:endParaRPr lang="de-DE" altLang="de-DE" sz="1400" dirty="0">
              <a:solidFill>
                <a:srgbClr val="202122"/>
              </a:solidFill>
              <a:cs typeface="Arial" panose="020B0604020202020204" pitchFamily="34" charset="0"/>
            </a:endParaRPr>
          </a:p>
          <a:p>
            <a:pPr marL="436050" lvl="1" indent="0" eaLnBrk="0" fontAlgn="base" hangingPunct="0">
              <a:buFont typeface="Courier New" panose="02070309020205020404" pitchFamily="49" charset="0"/>
              <a:buChar char="o"/>
            </a:pPr>
            <a:r>
              <a:rPr lang="de-DE" altLang="de-DE" sz="1400" i="1" dirty="0">
                <a:solidFill>
                  <a:srgbClr val="202122"/>
                </a:solidFill>
                <a:cs typeface="Arial" panose="020B0604020202020204" pitchFamily="34" charset="0"/>
              </a:rPr>
              <a:t>„</a:t>
            </a:r>
            <a:r>
              <a:rPr lang="de-DE" altLang="de-DE" sz="1200" i="1" dirty="0">
                <a:solidFill>
                  <a:srgbClr val="202122"/>
                </a:solidFill>
                <a:cs typeface="Arial" panose="020B0604020202020204" pitchFamily="34" charset="0"/>
              </a:rPr>
              <a:t>Unter künstlicher Intelligenz verstehen wir Technologien, die menschliche Fähigkeiten im Sehen, Hören, Analysieren, Entscheiden und Handeln ergänzen und stärken</a:t>
            </a:r>
            <a:r>
              <a:rPr lang="de-DE" altLang="de-DE" sz="1400" i="1" dirty="0">
                <a:solidFill>
                  <a:srgbClr val="202122"/>
                </a:solidFill>
                <a:cs typeface="Arial" panose="020B0604020202020204" pitchFamily="34" charset="0"/>
              </a:rPr>
              <a:t>.“</a:t>
            </a:r>
            <a:r>
              <a:rPr lang="de-DE" altLang="de-DE" sz="1400" dirty="0">
                <a:solidFill>
                  <a:srgbClr val="202122"/>
                </a:solidFill>
                <a:cs typeface="Arial" panose="020B0604020202020204" pitchFamily="34" charset="0"/>
              </a:rPr>
              <a:t>(Microsoft Corp.)</a:t>
            </a:r>
          </a:p>
          <a:p>
            <a:pPr marL="436050" lvl="1" indent="0" eaLnBrk="0" fontAlgn="base" hangingPunct="0">
              <a:buNone/>
            </a:pPr>
            <a:endParaRPr lang="de-DE" altLang="de-DE" sz="1400" dirty="0">
              <a:solidFill>
                <a:schemeClr val="tx1"/>
              </a:solidFill>
            </a:endParaRPr>
          </a:p>
          <a:p>
            <a:pPr marL="436050" lvl="1" indent="0" eaLnBrk="0" fontAlgn="base" hangingPunct="0">
              <a:buFont typeface="Courier New" panose="02070309020205020404" pitchFamily="49" charset="0"/>
              <a:buChar char="o"/>
            </a:pPr>
            <a:r>
              <a:rPr lang="de-DE" altLang="de-DE" sz="1200" i="1" dirty="0">
                <a:solidFill>
                  <a:srgbClr val="202122"/>
                </a:solidFill>
                <a:cs typeface="Arial" panose="020B0604020202020204" pitchFamily="34" charset="0"/>
              </a:rPr>
              <a:t>„Künstliche Intelligenz ist die Fähigkeit einer Maschine, 	menschliche Fähigkeiten wie logisches Denken, Lernen, Planen und Kreativität zu imitieren.“</a:t>
            </a:r>
            <a:r>
              <a:rPr lang="de-DE" altLang="de-DE" sz="1400" dirty="0">
                <a:solidFill>
                  <a:srgbClr val="202122"/>
                </a:solidFill>
                <a:cs typeface="Arial" panose="020B0604020202020204" pitchFamily="34" charset="0"/>
              </a:rPr>
              <a:t>(Europäisches Parlament)</a:t>
            </a:r>
            <a:endParaRPr lang="de-DE" altLang="de-DE" sz="1400" dirty="0">
              <a:solidFill>
                <a:schemeClr val="tx1"/>
              </a:solidFill>
            </a:endParaRPr>
          </a:p>
          <a:p>
            <a:pPr marL="0" lvl="1" indent="0">
              <a:spcAft>
                <a:spcPts val="600"/>
              </a:spcAft>
              <a:buClr>
                <a:srgbClr val="E20078"/>
              </a:buClr>
              <a:buNone/>
            </a:pPr>
            <a:endParaRPr lang="de-AT" dirty="0"/>
          </a:p>
        </p:txBody>
      </p:sp>
      <p:sp>
        <p:nvSpPr>
          <p:cNvPr id="3" name="Title 2"/>
          <p:cNvSpPr>
            <a:spLocks noGrp="1"/>
          </p:cNvSpPr>
          <p:nvPr>
            <p:ph type="ctrTitle"/>
          </p:nvPr>
        </p:nvSpPr>
        <p:spPr>
          <a:xfrm>
            <a:off x="900000" y="550304"/>
            <a:ext cx="7416000" cy="504000"/>
          </a:xfrm>
        </p:spPr>
        <p:txBody>
          <a:bodyPr/>
          <a:lstStyle/>
          <a:p>
            <a:br>
              <a:rPr lang="de-AT" dirty="0"/>
            </a:br>
            <a:br>
              <a:rPr lang="de-AT" dirty="0"/>
            </a:br>
            <a:r>
              <a:rPr lang="de-AT" dirty="0"/>
              <a:t>Ein Blick in die Vergangenheit…</a:t>
            </a:r>
            <a:endParaRPr lang="en-US" dirty="0"/>
          </a:p>
        </p:txBody>
      </p:sp>
      <p:sp>
        <p:nvSpPr>
          <p:cNvPr id="6" name="Subtitle 3">
            <a:extLst>
              <a:ext uri="{FF2B5EF4-FFF2-40B4-BE49-F238E27FC236}">
                <a16:creationId xmlns:a16="http://schemas.microsoft.com/office/drawing/2014/main" id="{33C2CB20-8BA3-4916-A790-AD65386DD2CB}"/>
              </a:ext>
            </a:extLst>
          </p:cNvPr>
          <p:cNvSpPr>
            <a:spLocks noGrp="1"/>
          </p:cNvSpPr>
          <p:nvPr>
            <p:ph type="subTitle" idx="1"/>
          </p:nvPr>
        </p:nvSpPr>
        <p:spPr>
          <a:xfrm>
            <a:off x="900000" y="1052752"/>
            <a:ext cx="7416000" cy="432000"/>
          </a:xfrm>
        </p:spPr>
        <p:txBody>
          <a:bodyPr/>
          <a:lstStyle/>
          <a:p>
            <a:r>
              <a:rPr lang="de-DE" dirty="0"/>
              <a:t>Was ist KI?</a:t>
            </a:r>
            <a:endParaRPr lang="en-US" dirty="0"/>
          </a:p>
        </p:txBody>
      </p:sp>
      <p:sp>
        <p:nvSpPr>
          <p:cNvPr id="4" name="Oval 3">
            <a:extLst>
              <a:ext uri="{FF2B5EF4-FFF2-40B4-BE49-F238E27FC236}">
                <a16:creationId xmlns:a16="http://schemas.microsoft.com/office/drawing/2014/main" id="{48DFFBDD-E353-4DCE-8BC7-B9A0B6A66A41}"/>
              </a:ext>
            </a:extLst>
          </p:cNvPr>
          <p:cNvSpPr/>
          <p:nvPr/>
        </p:nvSpPr>
        <p:spPr>
          <a:xfrm>
            <a:off x="900000" y="6238896"/>
            <a:ext cx="1079712" cy="3584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7" name="Picture 6">
            <a:extLst>
              <a:ext uri="{FF2B5EF4-FFF2-40B4-BE49-F238E27FC236}">
                <a16:creationId xmlns:a16="http://schemas.microsoft.com/office/drawing/2014/main" id="{D18A3163-4931-47F6-86AE-E4D0CC3A6326}"/>
              </a:ext>
            </a:extLst>
          </p:cNvPr>
          <p:cNvPicPr>
            <a:picLocks noChangeAspect="1"/>
          </p:cNvPicPr>
          <p:nvPr/>
        </p:nvPicPr>
        <p:blipFill>
          <a:blip r:embed="rId2">
            <a:alphaModFix amt="25000"/>
            <a:extLst>
              <a:ext uri="{28A0092B-C50C-407E-A947-70E740481C1C}">
                <a14:useLocalDpi xmlns:a14="http://schemas.microsoft.com/office/drawing/2010/main" val="0"/>
              </a:ext>
            </a:extLst>
          </a:blip>
          <a:stretch>
            <a:fillRect/>
          </a:stretch>
        </p:blipFill>
        <p:spPr>
          <a:xfrm>
            <a:off x="323528" y="1112186"/>
            <a:ext cx="8733610" cy="5126710"/>
          </a:xfrm>
          <a:prstGeom prst="rect">
            <a:avLst/>
          </a:prstGeom>
          <a:effectLst>
            <a:softEdge rad="317500"/>
          </a:effectLst>
        </p:spPr>
      </p:pic>
    </p:spTree>
    <p:extLst>
      <p:ext uri="{BB962C8B-B14F-4D97-AF65-F5344CB8AC3E}">
        <p14:creationId xmlns:p14="http://schemas.microsoft.com/office/powerpoint/2010/main" val="1526924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7">
            <a:extLst>
              <a:ext uri="{FF2B5EF4-FFF2-40B4-BE49-F238E27FC236}">
                <a16:creationId xmlns:a16="http://schemas.microsoft.com/office/drawing/2014/main" id="{05934A8C-5512-409E-B33E-8B590A87A652}"/>
              </a:ext>
            </a:extLst>
          </p:cNvPr>
          <p:cNvSpPr>
            <a:spLocks noGrp="1"/>
          </p:cNvSpPr>
          <p:nvPr>
            <p:ph sz="quarter" idx="13"/>
          </p:nvPr>
        </p:nvSpPr>
        <p:spPr>
          <a:xfrm>
            <a:off x="378853" y="1315362"/>
            <a:ext cx="8097370" cy="5542637"/>
          </a:xfrm>
        </p:spPr>
        <p:txBody>
          <a:bodyPr/>
          <a:lstStyle/>
          <a:p>
            <a:pPr marL="0" indent="0">
              <a:buNone/>
            </a:pPr>
            <a:r>
              <a:rPr lang="de-AT" sz="1800" b="1" dirty="0"/>
              <a:t>Begriff der künstlichen Intelligenz (KI):</a:t>
            </a:r>
          </a:p>
          <a:p>
            <a:pPr marL="0" indent="0">
              <a:buNone/>
            </a:pPr>
            <a:r>
              <a:rPr lang="de-AT" sz="1800" b="1" dirty="0"/>
              <a:t>	</a:t>
            </a:r>
            <a:r>
              <a:rPr lang="de-AT" sz="1800" b="1" u="sng" dirty="0"/>
              <a:t>Von</a:t>
            </a:r>
            <a:r>
              <a:rPr lang="de-AT" sz="1800" b="1" dirty="0"/>
              <a:t>:</a:t>
            </a:r>
          </a:p>
          <a:p>
            <a:pPr marL="0" indent="0">
              <a:buNone/>
            </a:pPr>
            <a:r>
              <a:rPr lang="de-AT" sz="1800" b="1" i="1" dirty="0"/>
              <a:t>	</a:t>
            </a:r>
            <a:r>
              <a:rPr lang="de-AT" sz="1400" i="1" dirty="0"/>
              <a:t>Eine </a:t>
            </a:r>
            <a:r>
              <a:rPr lang="de-AT" sz="1400" b="1" i="1" dirty="0"/>
              <a:t>Software</a:t>
            </a:r>
            <a:r>
              <a:rPr lang="de-AT" sz="1400" i="1" dirty="0"/>
              <a:t>, die mit einer oder mehreren der in Anhang 1 	aufgeführten Techniken und Konzepte entwickelt worden ist und im 	Hinblick auf eine Reihe von </a:t>
            </a:r>
            <a:r>
              <a:rPr lang="de-AT" sz="1400" b="1" i="1" dirty="0"/>
              <a:t>Zielen</a:t>
            </a:r>
            <a:r>
              <a:rPr lang="de-AT" sz="1400" i="1" dirty="0"/>
              <a:t>, die vom </a:t>
            </a:r>
            <a:r>
              <a:rPr lang="de-AT" sz="1400" b="1" i="1" dirty="0"/>
              <a:t>Menschen festgelegt </a:t>
            </a:r>
            <a:r>
              <a:rPr lang="de-AT" sz="1400" i="1" dirty="0"/>
              <a:t>	werden, Ergebnisse wie </a:t>
            </a:r>
            <a:r>
              <a:rPr lang="de-AT" sz="1400" b="1" i="1" dirty="0"/>
              <a:t>Inhalte, Vorhersagen, Empfehlungen oder 	Entscheidungen</a:t>
            </a:r>
            <a:r>
              <a:rPr lang="de-AT" sz="1400" i="1" dirty="0"/>
              <a:t> hervorbringen kann, die das </a:t>
            </a:r>
            <a:r>
              <a:rPr lang="de-AT" sz="1400" b="1" i="1" dirty="0"/>
              <a:t>Umfeld beeinflussen</a:t>
            </a:r>
            <a:r>
              <a:rPr lang="de-AT" sz="1400" i="1" dirty="0"/>
              <a:t>, mit 	dem sie interagieren.</a:t>
            </a:r>
          </a:p>
          <a:p>
            <a:pPr marL="0" indent="0">
              <a:buNone/>
            </a:pPr>
            <a:r>
              <a:rPr lang="de-AT" sz="1400" b="1" dirty="0"/>
              <a:t>	</a:t>
            </a:r>
            <a:r>
              <a:rPr lang="de-AT" sz="1800" b="1" u="sng" dirty="0"/>
              <a:t>Zu</a:t>
            </a:r>
            <a:r>
              <a:rPr lang="de-AT" sz="1800" b="1" dirty="0"/>
              <a:t>: </a:t>
            </a:r>
            <a:r>
              <a:rPr lang="de-AT" sz="1800" dirty="0"/>
              <a:t>(freie Übersetzung)</a:t>
            </a:r>
            <a:endParaRPr lang="de-AT" sz="1800" b="1" dirty="0"/>
          </a:p>
          <a:p>
            <a:pPr marL="914400" lvl="4" indent="0">
              <a:buNone/>
            </a:pPr>
            <a:r>
              <a:rPr lang="de-AT" i="1" dirty="0">
                <a:latin typeface="Verdana" panose="020B0604030504040204" pitchFamily="34" charset="0"/>
                <a:ea typeface="Verdana" panose="020B0604030504040204" pitchFamily="34" charset="0"/>
              </a:rPr>
              <a:t>Ein </a:t>
            </a:r>
            <a:r>
              <a:rPr lang="de-AT" b="1" i="1" dirty="0">
                <a:latin typeface="Verdana" panose="020B0604030504040204" pitchFamily="34" charset="0"/>
                <a:ea typeface="Verdana" panose="020B0604030504040204" pitchFamily="34" charset="0"/>
              </a:rPr>
              <a:t>maschinengestütztes System</a:t>
            </a:r>
            <a:r>
              <a:rPr lang="de-AT" i="1" dirty="0">
                <a:latin typeface="Verdana" panose="020B0604030504040204" pitchFamily="34" charset="0"/>
                <a:ea typeface="Verdana" panose="020B0604030504040204" pitchFamily="34" charset="0"/>
              </a:rPr>
              <a:t>, welches so konzipiert ist, dass es in </a:t>
            </a:r>
            <a:r>
              <a:rPr lang="de-AT" b="1" i="1" dirty="0">
                <a:latin typeface="Verdana" panose="020B0604030504040204" pitchFamily="34" charset="0"/>
                <a:ea typeface="Verdana" panose="020B0604030504040204" pitchFamily="34" charset="0"/>
              </a:rPr>
              <a:t>unterschiedlichem Grad an Autonomie </a:t>
            </a:r>
            <a:r>
              <a:rPr lang="de-AT" i="1" dirty="0">
                <a:latin typeface="Verdana" panose="020B0604030504040204" pitchFamily="34" charset="0"/>
                <a:ea typeface="Verdana" panose="020B0604030504040204" pitchFamily="34" charset="0"/>
              </a:rPr>
              <a:t>arbeitet, welches nach seiner Inbetriebnahme </a:t>
            </a:r>
            <a:r>
              <a:rPr lang="de-AT" b="1" i="1" dirty="0">
                <a:latin typeface="Verdana" panose="020B0604030504040204" pitchFamily="34" charset="0"/>
                <a:ea typeface="Verdana" panose="020B0604030504040204" pitchFamily="34" charset="0"/>
              </a:rPr>
              <a:t>Anpassungsfähigkeit</a:t>
            </a:r>
            <a:r>
              <a:rPr lang="de-AT" i="1" dirty="0">
                <a:latin typeface="Verdana" panose="020B0604030504040204" pitchFamily="34" charset="0"/>
                <a:ea typeface="Verdana" panose="020B0604030504040204" pitchFamily="34" charset="0"/>
              </a:rPr>
              <a:t> zeigt und welches </a:t>
            </a:r>
            <a:r>
              <a:rPr lang="de-AT" b="1" i="1" dirty="0">
                <a:latin typeface="Verdana" panose="020B0604030504040204" pitchFamily="34" charset="0"/>
                <a:ea typeface="Verdana" panose="020B0604030504040204" pitchFamily="34" charset="0"/>
              </a:rPr>
              <a:t>explizite oder implizite Ziele</a:t>
            </a:r>
            <a:r>
              <a:rPr lang="de-AT" i="1" dirty="0">
                <a:latin typeface="Verdana" panose="020B0604030504040204" pitchFamily="34" charset="0"/>
                <a:ea typeface="Verdana" panose="020B0604030504040204" pitchFamily="34" charset="0"/>
              </a:rPr>
              <a:t> aus den Eingaben, die es erhält, </a:t>
            </a:r>
            <a:r>
              <a:rPr lang="de-AT" b="1" i="1" dirty="0">
                <a:latin typeface="Verdana" panose="020B0604030504040204" pitchFamily="34" charset="0"/>
                <a:ea typeface="Verdana" panose="020B0604030504040204" pitchFamily="34" charset="0"/>
              </a:rPr>
              <a:t>ableitet</a:t>
            </a:r>
            <a:r>
              <a:rPr lang="de-AT" i="1" dirty="0">
                <a:latin typeface="Verdana" panose="020B0604030504040204" pitchFamily="34" charset="0"/>
                <a:ea typeface="Verdana" panose="020B0604030504040204" pitchFamily="34" charset="0"/>
              </a:rPr>
              <a:t>, und Ergebnisse wie Vorhersagen, Inhalte, Empfehlungen oder Entscheidungen erzeugt, die seine </a:t>
            </a:r>
            <a:r>
              <a:rPr lang="de-AT" b="1" i="1" dirty="0">
                <a:latin typeface="Verdana" panose="020B0604030504040204" pitchFamily="34" charset="0"/>
                <a:ea typeface="Verdana" panose="020B0604030504040204" pitchFamily="34" charset="0"/>
              </a:rPr>
              <a:t>physische oder virtuelle Umgebung beeinflussen </a:t>
            </a:r>
            <a:r>
              <a:rPr lang="de-AT" i="1" dirty="0">
                <a:latin typeface="Verdana" panose="020B0604030504040204" pitchFamily="34" charset="0"/>
                <a:ea typeface="Verdana" panose="020B0604030504040204" pitchFamily="34" charset="0"/>
              </a:rPr>
              <a:t>können.</a:t>
            </a:r>
          </a:p>
        </p:txBody>
      </p:sp>
      <p:sp>
        <p:nvSpPr>
          <p:cNvPr id="7" name="Titel 6">
            <a:extLst>
              <a:ext uri="{FF2B5EF4-FFF2-40B4-BE49-F238E27FC236}">
                <a16:creationId xmlns:a16="http://schemas.microsoft.com/office/drawing/2014/main" id="{905D25EB-065A-45A2-8922-EBCAC228ECC7}"/>
              </a:ext>
            </a:extLst>
          </p:cNvPr>
          <p:cNvSpPr>
            <a:spLocks noGrp="1"/>
          </p:cNvSpPr>
          <p:nvPr>
            <p:ph type="ctrTitle"/>
          </p:nvPr>
        </p:nvSpPr>
        <p:spPr/>
        <p:txBody>
          <a:bodyPr/>
          <a:lstStyle/>
          <a:p>
            <a:r>
              <a:rPr lang="de-DE" dirty="0">
                <a:latin typeface="+mn-lt"/>
              </a:rPr>
              <a:t>Eine neue Ära: Rechtsrahmen zur KI</a:t>
            </a:r>
            <a:endParaRPr lang="de-AT" dirty="0">
              <a:latin typeface="+mn-lt"/>
            </a:endParaRPr>
          </a:p>
        </p:txBody>
      </p:sp>
    </p:spTree>
    <p:extLst>
      <p:ext uri="{BB962C8B-B14F-4D97-AF65-F5344CB8AC3E}">
        <p14:creationId xmlns:p14="http://schemas.microsoft.com/office/powerpoint/2010/main" val="3291775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7068896-4563-315C-7136-B128695534DB}"/>
              </a:ext>
            </a:extLst>
          </p:cNvPr>
          <p:cNvGraphicFramePr>
            <a:graphicFrameLocks noGrp="1"/>
          </p:cNvGraphicFramePr>
          <p:nvPr>
            <p:ph sz="quarter" idx="13"/>
          </p:nvPr>
        </p:nvGraphicFramePr>
        <p:xfrm>
          <a:off x="23006" y="1283131"/>
          <a:ext cx="4077707" cy="44431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a:extLst>
              <a:ext uri="{FF2B5EF4-FFF2-40B4-BE49-F238E27FC236}">
                <a16:creationId xmlns:a16="http://schemas.microsoft.com/office/drawing/2014/main" id="{D1EF0F44-76C8-E021-FAA5-91556D61834A}"/>
              </a:ext>
            </a:extLst>
          </p:cNvPr>
          <p:cNvSpPr txBox="1"/>
          <p:nvPr/>
        </p:nvSpPr>
        <p:spPr>
          <a:xfrm>
            <a:off x="2331451" y="1482965"/>
            <a:ext cx="4331763" cy="923330"/>
          </a:xfrm>
          <a:prstGeom prst="rect">
            <a:avLst/>
          </a:prstGeom>
          <a:noFill/>
        </p:spPr>
        <p:txBody>
          <a:bodyPr wrap="none" rtlCol="0">
            <a:spAutoFit/>
          </a:bodyPr>
          <a:lstStyle/>
          <a:p>
            <a:r>
              <a:rPr lang="de-AT" sz="1200" dirty="0">
                <a:latin typeface="Verdana" panose="020B0604030504040204" pitchFamily="34" charset="0"/>
                <a:ea typeface="Verdana" panose="020B0604030504040204" pitchFamily="34" charset="0"/>
              </a:rPr>
              <a:t>Potentiell grundrechtsverletzende KI</a:t>
            </a:r>
          </a:p>
          <a:p>
            <a:r>
              <a:rPr lang="de-AT" sz="1200" dirty="0">
                <a:latin typeface="Verdana" panose="020B0604030504040204" pitchFamily="34" charset="0"/>
                <a:ea typeface="Verdana" panose="020B0604030504040204" pitchFamily="34" charset="0"/>
              </a:rPr>
              <a:t>(</a:t>
            </a:r>
            <a:r>
              <a:rPr lang="de-AT" sz="1200" dirty="0" err="1">
                <a:latin typeface="Verdana" panose="020B0604030504040204" pitchFamily="34" charset="0"/>
                <a:ea typeface="Verdana" panose="020B0604030504040204" pitchFamily="34" charset="0"/>
              </a:rPr>
              <a:t>zB</a:t>
            </a:r>
            <a:r>
              <a:rPr lang="de-AT" sz="1200" dirty="0">
                <a:latin typeface="Verdana" panose="020B0604030504040204" pitchFamily="34" charset="0"/>
                <a:ea typeface="Verdana" panose="020B0604030504040204" pitchFamily="34" charset="0"/>
              </a:rPr>
              <a:t> </a:t>
            </a:r>
            <a:r>
              <a:rPr lang="de-AT" sz="1200" dirty="0" err="1">
                <a:latin typeface="Verdana" panose="020B0604030504040204" pitchFamily="34" charset="0"/>
                <a:ea typeface="Verdana" panose="020B0604030504040204" pitchFamily="34" charset="0"/>
              </a:rPr>
              <a:t>Social</a:t>
            </a:r>
            <a:r>
              <a:rPr lang="de-AT" sz="1200" dirty="0">
                <a:latin typeface="Verdana" panose="020B0604030504040204" pitchFamily="34" charset="0"/>
                <a:ea typeface="Verdana" panose="020B0604030504040204" pitchFamily="34" charset="0"/>
              </a:rPr>
              <a:t> Scoring, nicht wahrnehmbare Manipulation</a:t>
            </a:r>
          </a:p>
          <a:p>
            <a:r>
              <a:rPr lang="de-AT" sz="1200" dirty="0">
                <a:latin typeface="Verdana" panose="020B0604030504040204" pitchFamily="34" charset="0"/>
                <a:ea typeface="Verdana" panose="020B0604030504040204" pitchFamily="34" charset="0"/>
              </a:rPr>
              <a:t> von Personen, etc.)</a:t>
            </a:r>
            <a:br>
              <a:rPr lang="de-AT" dirty="0">
                <a:latin typeface="Verdana" panose="020B0604030504040204" pitchFamily="34" charset="0"/>
                <a:ea typeface="Verdana" panose="020B0604030504040204" pitchFamily="34" charset="0"/>
              </a:rPr>
            </a:br>
            <a:endParaRPr lang="de-AT" dirty="0">
              <a:latin typeface="Verdana" panose="020B0604030504040204" pitchFamily="34" charset="0"/>
              <a:ea typeface="Verdana" panose="020B0604030504040204" pitchFamily="34" charset="0"/>
            </a:endParaRPr>
          </a:p>
        </p:txBody>
      </p:sp>
      <p:sp>
        <p:nvSpPr>
          <p:cNvPr id="15" name="TextBox 14">
            <a:extLst>
              <a:ext uri="{FF2B5EF4-FFF2-40B4-BE49-F238E27FC236}">
                <a16:creationId xmlns:a16="http://schemas.microsoft.com/office/drawing/2014/main" id="{F15A3229-4623-26DA-2305-2B720910C6BA}"/>
              </a:ext>
            </a:extLst>
          </p:cNvPr>
          <p:cNvSpPr txBox="1"/>
          <p:nvPr/>
        </p:nvSpPr>
        <p:spPr>
          <a:xfrm>
            <a:off x="2883163" y="2475298"/>
            <a:ext cx="3418604" cy="1200329"/>
          </a:xfrm>
          <a:prstGeom prst="rect">
            <a:avLst/>
          </a:prstGeom>
          <a:noFill/>
        </p:spPr>
        <p:txBody>
          <a:bodyPr wrap="square" rtlCol="0">
            <a:spAutoFit/>
          </a:bodyPr>
          <a:lstStyle/>
          <a:p>
            <a:r>
              <a:rPr lang="de-AT" sz="1200" dirty="0">
                <a:latin typeface="Verdana" panose="020B0604030504040204" pitchFamily="34" charset="0"/>
                <a:ea typeface="Verdana" panose="020B0604030504040204" pitchFamily="34" charset="0"/>
              </a:rPr>
              <a:t>KI mit hohem Risiko für Gesundheit, Sicherheit oder sozialem Status einer Person</a:t>
            </a:r>
          </a:p>
          <a:p>
            <a:r>
              <a:rPr lang="de-AT" sz="1200" dirty="0">
                <a:latin typeface="Verdana" panose="020B0604030504040204" pitchFamily="34" charset="0"/>
                <a:ea typeface="Verdana" panose="020B0604030504040204" pitchFamily="34" charset="0"/>
              </a:rPr>
              <a:t>(z.B. Bewertung der Kreditwürdigkeit,… ) </a:t>
            </a:r>
            <a:br>
              <a:rPr lang="de-AT" sz="1200" dirty="0">
                <a:latin typeface="Verdana" panose="020B0604030504040204" pitchFamily="34" charset="0"/>
                <a:ea typeface="Verdana" panose="020B0604030504040204" pitchFamily="34" charset="0"/>
              </a:rPr>
            </a:br>
            <a:br>
              <a:rPr lang="de-AT" sz="1200" dirty="0"/>
            </a:br>
            <a:endParaRPr lang="de-AT" sz="1200" dirty="0"/>
          </a:p>
        </p:txBody>
      </p:sp>
      <p:sp>
        <p:nvSpPr>
          <p:cNvPr id="17" name="TextBox 16">
            <a:extLst>
              <a:ext uri="{FF2B5EF4-FFF2-40B4-BE49-F238E27FC236}">
                <a16:creationId xmlns:a16="http://schemas.microsoft.com/office/drawing/2014/main" id="{E2062592-4158-B334-CE71-E71E072F8DA7}"/>
              </a:ext>
            </a:extLst>
          </p:cNvPr>
          <p:cNvSpPr txBox="1"/>
          <p:nvPr/>
        </p:nvSpPr>
        <p:spPr>
          <a:xfrm>
            <a:off x="3343970" y="3715699"/>
            <a:ext cx="5294376" cy="646331"/>
          </a:xfrm>
          <a:prstGeom prst="rect">
            <a:avLst/>
          </a:prstGeom>
          <a:noFill/>
        </p:spPr>
        <p:txBody>
          <a:bodyPr wrap="square">
            <a:spAutoFit/>
          </a:bodyPr>
          <a:lstStyle/>
          <a:p>
            <a:r>
              <a:rPr lang="de-AT" sz="1200" dirty="0">
                <a:latin typeface="Verdana" panose="020B0604030504040204" pitchFamily="34" charset="0"/>
                <a:ea typeface="Verdana" panose="020B0604030504040204" pitchFamily="34" charset="0"/>
              </a:rPr>
              <a:t>KI in direkter Interaktionen mit </a:t>
            </a:r>
          </a:p>
          <a:p>
            <a:r>
              <a:rPr lang="de-AT" sz="1200" dirty="0">
                <a:latin typeface="Verdana" panose="020B0604030504040204" pitchFamily="34" charset="0"/>
                <a:ea typeface="Verdana" panose="020B0604030504040204" pitchFamily="34" charset="0"/>
              </a:rPr>
              <a:t>Personen (</a:t>
            </a:r>
            <a:r>
              <a:rPr lang="de-AT" sz="1200" dirty="0" err="1">
                <a:latin typeface="Verdana" panose="020B0604030504040204" pitchFamily="34" charset="0"/>
                <a:ea typeface="Verdana" panose="020B0604030504040204" pitchFamily="34" charset="0"/>
              </a:rPr>
              <a:t>zB</a:t>
            </a:r>
            <a:r>
              <a:rPr lang="de-AT" sz="1200" dirty="0">
                <a:latin typeface="Verdana" panose="020B0604030504040204" pitchFamily="34" charset="0"/>
                <a:ea typeface="Verdana" panose="020B0604030504040204" pitchFamily="34" charset="0"/>
              </a:rPr>
              <a:t> Chatbots)</a:t>
            </a:r>
            <a:br>
              <a:rPr lang="de-AT" sz="1200" dirty="0">
                <a:latin typeface="Verdana" panose="020B0604030504040204" pitchFamily="34" charset="0"/>
                <a:ea typeface="Verdana" panose="020B0604030504040204" pitchFamily="34" charset="0"/>
              </a:rPr>
            </a:br>
            <a:endParaRPr lang="de-AT" sz="1200" dirty="0">
              <a:latin typeface="Verdana" panose="020B0604030504040204" pitchFamily="34" charset="0"/>
              <a:ea typeface="Verdana" panose="020B0604030504040204" pitchFamily="34" charset="0"/>
            </a:endParaRPr>
          </a:p>
        </p:txBody>
      </p:sp>
      <p:sp>
        <p:nvSpPr>
          <p:cNvPr id="20" name="TextBox 19">
            <a:extLst>
              <a:ext uri="{FF2B5EF4-FFF2-40B4-BE49-F238E27FC236}">
                <a16:creationId xmlns:a16="http://schemas.microsoft.com/office/drawing/2014/main" id="{E952B65B-07B1-B01D-3BBE-37A330E0D6B0}"/>
              </a:ext>
            </a:extLst>
          </p:cNvPr>
          <p:cNvSpPr txBox="1"/>
          <p:nvPr/>
        </p:nvSpPr>
        <p:spPr>
          <a:xfrm>
            <a:off x="3906719" y="4851739"/>
            <a:ext cx="3883313" cy="854080"/>
          </a:xfrm>
          <a:prstGeom prst="rect">
            <a:avLst/>
          </a:prstGeom>
          <a:noFill/>
        </p:spPr>
        <p:txBody>
          <a:bodyPr wrap="square">
            <a:spAutoFit/>
          </a:bodyPr>
          <a:lstStyle/>
          <a:p>
            <a:r>
              <a:rPr lang="de-AT" sz="1200" dirty="0">
                <a:latin typeface="Verdana" panose="020B0604030504040204" pitchFamily="34" charset="0"/>
                <a:ea typeface="Verdana" panose="020B0604030504040204" pitchFamily="34" charset="0"/>
              </a:rPr>
              <a:t>Minimales/kein Risiko für </a:t>
            </a:r>
          </a:p>
          <a:p>
            <a:r>
              <a:rPr lang="de-AT" sz="1200" dirty="0">
                <a:latin typeface="Verdana" panose="020B0604030504040204" pitchFamily="34" charset="0"/>
                <a:ea typeface="Verdana" panose="020B0604030504040204" pitchFamily="34" charset="0"/>
              </a:rPr>
              <a:t>Rechtssphäre von Personen</a:t>
            </a:r>
          </a:p>
          <a:p>
            <a:r>
              <a:rPr lang="de-AT" sz="1200" dirty="0">
                <a:latin typeface="Verdana" panose="020B0604030504040204" pitchFamily="34" charset="0"/>
                <a:ea typeface="Verdana" panose="020B0604030504040204" pitchFamily="34" charset="0"/>
              </a:rPr>
              <a:t>(z.B. Spamfilter)</a:t>
            </a:r>
            <a:br>
              <a:rPr lang="de-AT" sz="1200" dirty="0">
                <a:latin typeface="Verdana" panose="020B0604030504040204" pitchFamily="34" charset="0"/>
                <a:ea typeface="Verdana" panose="020B0604030504040204" pitchFamily="34" charset="0"/>
              </a:rPr>
            </a:br>
            <a:endParaRPr lang="de-AT" sz="1200" dirty="0">
              <a:latin typeface="Verdana" panose="020B0604030504040204" pitchFamily="34" charset="0"/>
              <a:ea typeface="Verdana" panose="020B0604030504040204" pitchFamily="34" charset="0"/>
            </a:endParaRPr>
          </a:p>
        </p:txBody>
      </p:sp>
      <p:sp>
        <p:nvSpPr>
          <p:cNvPr id="21" name="&quot;Not Allowed&quot; Symbol 20">
            <a:extLst>
              <a:ext uri="{FF2B5EF4-FFF2-40B4-BE49-F238E27FC236}">
                <a16:creationId xmlns:a16="http://schemas.microsoft.com/office/drawing/2014/main" id="{8145C117-991A-5FCF-0A0F-AB7394BAC064}"/>
              </a:ext>
            </a:extLst>
          </p:cNvPr>
          <p:cNvSpPr/>
          <p:nvPr/>
        </p:nvSpPr>
        <p:spPr>
          <a:xfrm>
            <a:off x="6541573" y="1276707"/>
            <a:ext cx="563793" cy="56478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sz="1350" dirty="0">
              <a:solidFill>
                <a:schemeClr val="tx1"/>
              </a:solidFill>
            </a:endParaRPr>
          </a:p>
        </p:txBody>
      </p:sp>
      <p:sp>
        <p:nvSpPr>
          <p:cNvPr id="22" name="Smiley Face 21">
            <a:extLst>
              <a:ext uri="{FF2B5EF4-FFF2-40B4-BE49-F238E27FC236}">
                <a16:creationId xmlns:a16="http://schemas.microsoft.com/office/drawing/2014/main" id="{E5AD7B08-86E2-ED75-7C54-E5E7ECFBF598}"/>
              </a:ext>
            </a:extLst>
          </p:cNvPr>
          <p:cNvSpPr/>
          <p:nvPr/>
        </p:nvSpPr>
        <p:spPr>
          <a:xfrm>
            <a:off x="6528089" y="4851739"/>
            <a:ext cx="578159" cy="561110"/>
          </a:xfrm>
          <a:prstGeom prst="smileyFace">
            <a:avLst/>
          </a:prstGeom>
          <a:solidFill>
            <a:srgbClr val="92D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AT" sz="1350"/>
          </a:p>
        </p:txBody>
      </p:sp>
      <p:sp>
        <p:nvSpPr>
          <p:cNvPr id="25" name="TextBox 24">
            <a:extLst>
              <a:ext uri="{FF2B5EF4-FFF2-40B4-BE49-F238E27FC236}">
                <a16:creationId xmlns:a16="http://schemas.microsoft.com/office/drawing/2014/main" id="{0C42F910-76F1-8F82-FDD1-D7A9FE4ED8E5}"/>
              </a:ext>
            </a:extLst>
          </p:cNvPr>
          <p:cNvSpPr txBox="1"/>
          <p:nvPr/>
        </p:nvSpPr>
        <p:spPr>
          <a:xfrm>
            <a:off x="7243368" y="1608883"/>
            <a:ext cx="1093474" cy="369332"/>
          </a:xfrm>
          <a:prstGeom prst="rect">
            <a:avLst/>
          </a:prstGeom>
          <a:noFill/>
        </p:spPr>
        <p:txBody>
          <a:bodyPr wrap="square" rtlCol="0">
            <a:spAutoFit/>
          </a:bodyPr>
          <a:lstStyle/>
          <a:p>
            <a:r>
              <a:rPr lang="de-DE" b="1" dirty="0"/>
              <a:t>Verbot</a:t>
            </a:r>
            <a:endParaRPr lang="de-AT" b="1" dirty="0"/>
          </a:p>
        </p:txBody>
      </p:sp>
      <p:sp>
        <p:nvSpPr>
          <p:cNvPr id="26" name="TextBox 25">
            <a:extLst>
              <a:ext uri="{FF2B5EF4-FFF2-40B4-BE49-F238E27FC236}">
                <a16:creationId xmlns:a16="http://schemas.microsoft.com/office/drawing/2014/main" id="{09848113-AC1F-0545-49E4-A48B75234F48}"/>
              </a:ext>
            </a:extLst>
          </p:cNvPr>
          <p:cNvSpPr txBox="1"/>
          <p:nvPr/>
        </p:nvSpPr>
        <p:spPr>
          <a:xfrm>
            <a:off x="7262549" y="2591077"/>
            <a:ext cx="1166497" cy="369332"/>
          </a:xfrm>
          <a:prstGeom prst="rect">
            <a:avLst/>
          </a:prstGeom>
          <a:noFill/>
        </p:spPr>
        <p:txBody>
          <a:bodyPr wrap="square" rtlCol="0">
            <a:spAutoFit/>
          </a:bodyPr>
          <a:lstStyle/>
          <a:p>
            <a:r>
              <a:rPr lang="de-DE" b="1" dirty="0"/>
              <a:t>Reguliert</a:t>
            </a:r>
            <a:endParaRPr lang="de-AT" b="1" dirty="0"/>
          </a:p>
        </p:txBody>
      </p:sp>
      <p:sp>
        <p:nvSpPr>
          <p:cNvPr id="27" name="TextBox 26">
            <a:extLst>
              <a:ext uri="{FF2B5EF4-FFF2-40B4-BE49-F238E27FC236}">
                <a16:creationId xmlns:a16="http://schemas.microsoft.com/office/drawing/2014/main" id="{A1425A7D-102B-C8E9-D739-FE29C09DCA2B}"/>
              </a:ext>
            </a:extLst>
          </p:cNvPr>
          <p:cNvSpPr txBox="1"/>
          <p:nvPr/>
        </p:nvSpPr>
        <p:spPr>
          <a:xfrm>
            <a:off x="7237041" y="3854197"/>
            <a:ext cx="1608796" cy="369332"/>
          </a:xfrm>
          <a:prstGeom prst="rect">
            <a:avLst/>
          </a:prstGeom>
          <a:noFill/>
        </p:spPr>
        <p:txBody>
          <a:bodyPr wrap="square" rtlCol="0">
            <a:spAutoFit/>
          </a:bodyPr>
          <a:lstStyle/>
          <a:p>
            <a:r>
              <a:rPr lang="de-DE" b="1" dirty="0"/>
              <a:t>Transparenz</a:t>
            </a:r>
            <a:endParaRPr lang="de-AT" b="1" dirty="0"/>
          </a:p>
        </p:txBody>
      </p:sp>
      <p:sp>
        <p:nvSpPr>
          <p:cNvPr id="28" name="TextBox 27">
            <a:extLst>
              <a:ext uri="{FF2B5EF4-FFF2-40B4-BE49-F238E27FC236}">
                <a16:creationId xmlns:a16="http://schemas.microsoft.com/office/drawing/2014/main" id="{DBC00801-24E7-AC66-DB5D-07AB43B5EF57}"/>
              </a:ext>
            </a:extLst>
          </p:cNvPr>
          <p:cNvSpPr txBox="1"/>
          <p:nvPr/>
        </p:nvSpPr>
        <p:spPr>
          <a:xfrm>
            <a:off x="7262549" y="4947628"/>
            <a:ext cx="1421319" cy="369332"/>
          </a:xfrm>
          <a:prstGeom prst="rect">
            <a:avLst/>
          </a:prstGeom>
          <a:noFill/>
        </p:spPr>
        <p:txBody>
          <a:bodyPr wrap="square" rtlCol="0">
            <a:spAutoFit/>
          </a:bodyPr>
          <a:lstStyle/>
          <a:p>
            <a:r>
              <a:rPr lang="de-DE" b="1" dirty="0"/>
              <a:t>Unreguliert</a:t>
            </a:r>
            <a:endParaRPr lang="de-AT" b="1" dirty="0"/>
          </a:p>
        </p:txBody>
      </p:sp>
      <p:sp>
        <p:nvSpPr>
          <p:cNvPr id="2" name="Title 1">
            <a:extLst>
              <a:ext uri="{FF2B5EF4-FFF2-40B4-BE49-F238E27FC236}">
                <a16:creationId xmlns:a16="http://schemas.microsoft.com/office/drawing/2014/main" id="{352C9BE3-337F-CC12-E909-0C151DFD6CF8}"/>
              </a:ext>
            </a:extLst>
          </p:cNvPr>
          <p:cNvSpPr>
            <a:spLocks noGrp="1"/>
          </p:cNvSpPr>
          <p:nvPr>
            <p:ph type="ctrTitle"/>
          </p:nvPr>
        </p:nvSpPr>
        <p:spPr/>
        <p:txBody>
          <a:bodyPr/>
          <a:lstStyle/>
          <a:p>
            <a:r>
              <a:rPr lang="de-DE" dirty="0">
                <a:latin typeface="+mn-lt"/>
              </a:rPr>
              <a:t>Rechtsrahmen zur KI</a:t>
            </a:r>
            <a:endParaRPr lang="de-AT" dirty="0"/>
          </a:p>
        </p:txBody>
      </p:sp>
      <p:sp>
        <p:nvSpPr>
          <p:cNvPr id="3" name="Smiley Face 2">
            <a:extLst>
              <a:ext uri="{FF2B5EF4-FFF2-40B4-BE49-F238E27FC236}">
                <a16:creationId xmlns:a16="http://schemas.microsoft.com/office/drawing/2014/main" id="{37CCF488-DF0E-BF62-5712-69F5D73254BA}"/>
              </a:ext>
            </a:extLst>
          </p:cNvPr>
          <p:cNvSpPr/>
          <p:nvPr/>
        </p:nvSpPr>
        <p:spPr>
          <a:xfrm>
            <a:off x="6509258" y="3675627"/>
            <a:ext cx="578159" cy="561110"/>
          </a:xfrm>
          <a:prstGeom prst="smileyFace">
            <a:avLst>
              <a:gd name="adj" fmla="val -93"/>
            </a:avLst>
          </a:prstGeom>
          <a:solidFill>
            <a:schemeClr val="accent1">
              <a:lumMod val="20000"/>
              <a:lumOff val="8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AT" sz="1350"/>
          </a:p>
        </p:txBody>
      </p:sp>
      <p:sp>
        <p:nvSpPr>
          <p:cNvPr id="5" name="Smiley Face 4">
            <a:extLst>
              <a:ext uri="{FF2B5EF4-FFF2-40B4-BE49-F238E27FC236}">
                <a16:creationId xmlns:a16="http://schemas.microsoft.com/office/drawing/2014/main" id="{E3D6FE73-EE2A-A94E-C77D-3285F8ADE5AA}"/>
              </a:ext>
            </a:extLst>
          </p:cNvPr>
          <p:cNvSpPr/>
          <p:nvPr/>
        </p:nvSpPr>
        <p:spPr>
          <a:xfrm>
            <a:off x="6518858" y="2507499"/>
            <a:ext cx="578159" cy="561110"/>
          </a:xfrm>
          <a:prstGeom prst="smileyFace">
            <a:avLst>
              <a:gd name="adj" fmla="val -4653"/>
            </a:avLst>
          </a:prstGeom>
          <a:solidFill>
            <a:srgbClr val="FFC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AT" sz="1350" dirty="0"/>
          </a:p>
        </p:txBody>
      </p:sp>
      <p:sp>
        <p:nvSpPr>
          <p:cNvPr id="6" name="Minus Sign 5">
            <a:extLst>
              <a:ext uri="{FF2B5EF4-FFF2-40B4-BE49-F238E27FC236}">
                <a16:creationId xmlns:a16="http://schemas.microsoft.com/office/drawing/2014/main" id="{656EF467-F7BB-07ED-5A93-84E0AC4C8AF4}"/>
              </a:ext>
            </a:extLst>
          </p:cNvPr>
          <p:cNvSpPr/>
          <p:nvPr/>
        </p:nvSpPr>
        <p:spPr>
          <a:xfrm rot="5400000">
            <a:off x="6597816" y="1738983"/>
            <a:ext cx="438704" cy="526220"/>
          </a:xfrm>
          <a:prstGeom prst="mathMinus">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663561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7">
            <a:extLst>
              <a:ext uri="{FF2B5EF4-FFF2-40B4-BE49-F238E27FC236}">
                <a16:creationId xmlns:a16="http://schemas.microsoft.com/office/drawing/2014/main" id="{05934A8C-5512-409E-B33E-8B590A87A652}"/>
              </a:ext>
            </a:extLst>
          </p:cNvPr>
          <p:cNvSpPr>
            <a:spLocks noGrp="1"/>
          </p:cNvSpPr>
          <p:nvPr>
            <p:ph sz="quarter" idx="13"/>
          </p:nvPr>
        </p:nvSpPr>
        <p:spPr>
          <a:xfrm>
            <a:off x="378853" y="1290268"/>
            <a:ext cx="8097370" cy="4491620"/>
          </a:xfrm>
        </p:spPr>
        <p:txBody>
          <a:bodyPr/>
          <a:lstStyle/>
          <a:p>
            <a:pPr algn="l"/>
            <a:r>
              <a:rPr lang="de-AT" sz="1800" b="1" dirty="0">
                <a:solidFill>
                  <a:schemeClr val="tx1">
                    <a:lumMod val="50000"/>
                  </a:schemeClr>
                </a:solidFill>
              </a:rPr>
              <a:t>Inakzeptables Risiko</a:t>
            </a:r>
          </a:p>
          <a:p>
            <a:pPr lvl="1">
              <a:spcBef>
                <a:spcPts val="1000"/>
              </a:spcBef>
              <a:spcAft>
                <a:spcPts val="1000"/>
              </a:spcAft>
              <a:buFont typeface="Arial" panose="020B0604020202020204" pitchFamily="34" charset="0"/>
              <a:buChar char="•"/>
            </a:pPr>
            <a:r>
              <a:rPr lang="de-AT" sz="1400" b="0" i="0" dirty="0">
                <a:solidFill>
                  <a:srgbClr val="374151"/>
                </a:solidFill>
                <a:effectLst/>
              </a:rPr>
              <a:t>KI-Systeme, die in Grundrechte eingreifen, sind </a:t>
            </a:r>
            <a:r>
              <a:rPr lang="de-AT" sz="1400" b="1" i="0" dirty="0">
                <a:solidFill>
                  <a:srgbClr val="374151"/>
                </a:solidFill>
                <a:effectLst/>
              </a:rPr>
              <a:t>verboten</a:t>
            </a:r>
            <a:r>
              <a:rPr lang="de-AT" sz="1400" b="0" i="0" dirty="0">
                <a:solidFill>
                  <a:srgbClr val="374151"/>
                </a:solidFill>
                <a:effectLst/>
              </a:rPr>
              <a:t>. </a:t>
            </a:r>
            <a:r>
              <a:rPr lang="de-AT" sz="1400" dirty="0">
                <a:solidFill>
                  <a:srgbClr val="374151"/>
                </a:solidFill>
              </a:rPr>
              <a:t>Dazu gehört: </a:t>
            </a:r>
          </a:p>
          <a:p>
            <a:pPr lvl="1">
              <a:spcBef>
                <a:spcPts val="1000"/>
              </a:spcBef>
              <a:spcAft>
                <a:spcPts val="1000"/>
              </a:spcAft>
              <a:buFont typeface="Arial" panose="020B0604020202020204" pitchFamily="34" charset="0"/>
              <a:buChar char="•"/>
            </a:pPr>
            <a:r>
              <a:rPr lang="de-AT" sz="1400" dirty="0">
                <a:solidFill>
                  <a:srgbClr val="374151"/>
                </a:solidFill>
              </a:rPr>
              <a:t>KI, die Techniken der </a:t>
            </a:r>
            <a:r>
              <a:rPr lang="de-AT" sz="1400" b="1" dirty="0">
                <a:solidFill>
                  <a:srgbClr val="374151"/>
                </a:solidFill>
              </a:rPr>
              <a:t>unterschwelligen Beeinflussung </a:t>
            </a:r>
            <a:r>
              <a:rPr lang="de-AT" sz="1400" dirty="0">
                <a:solidFill>
                  <a:srgbClr val="374151"/>
                </a:solidFill>
              </a:rPr>
              <a:t>außerhalb des Bewusstseins einer Person einsetzt, um das </a:t>
            </a:r>
            <a:r>
              <a:rPr lang="de-AT" sz="1400" b="1" dirty="0">
                <a:solidFill>
                  <a:srgbClr val="374151"/>
                </a:solidFill>
              </a:rPr>
              <a:t>Verhalten</a:t>
            </a:r>
            <a:r>
              <a:rPr lang="de-AT" sz="1400" dirty="0">
                <a:solidFill>
                  <a:srgbClr val="374151"/>
                </a:solidFill>
              </a:rPr>
              <a:t> einer Person in einer Weise wesentlich </a:t>
            </a:r>
            <a:r>
              <a:rPr lang="de-AT" sz="1400" b="1" dirty="0">
                <a:solidFill>
                  <a:srgbClr val="374151"/>
                </a:solidFill>
              </a:rPr>
              <a:t>zu beeinflussen</a:t>
            </a:r>
            <a:r>
              <a:rPr lang="de-AT" sz="1400" dirty="0">
                <a:solidFill>
                  <a:srgbClr val="374151"/>
                </a:solidFill>
              </a:rPr>
              <a:t>, sodass diese Person Entscheidungen trifft, welche diese Person </a:t>
            </a:r>
            <a:r>
              <a:rPr lang="de-AT" sz="1400" b="1" dirty="0">
                <a:solidFill>
                  <a:srgbClr val="374151"/>
                </a:solidFill>
              </a:rPr>
              <a:t>ansonsten nicht getroffen </a:t>
            </a:r>
            <a:r>
              <a:rPr lang="de-AT" sz="1400" dirty="0">
                <a:solidFill>
                  <a:srgbClr val="374151"/>
                </a:solidFill>
              </a:rPr>
              <a:t>hätte und welche geeignet ist, dieser Person oder einer anderen Person einen </a:t>
            </a:r>
            <a:r>
              <a:rPr lang="de-AT" sz="1400" b="1" dirty="0">
                <a:solidFill>
                  <a:srgbClr val="374151"/>
                </a:solidFill>
              </a:rPr>
              <a:t>Schaden zuzufügen</a:t>
            </a:r>
            <a:r>
              <a:rPr lang="de-AT" sz="1400" dirty="0">
                <a:solidFill>
                  <a:srgbClr val="374151"/>
                </a:solidFill>
              </a:rPr>
              <a:t>.</a:t>
            </a:r>
          </a:p>
          <a:p>
            <a:pPr lvl="1">
              <a:spcBef>
                <a:spcPts val="1000"/>
              </a:spcBef>
              <a:spcAft>
                <a:spcPts val="1000"/>
              </a:spcAft>
              <a:buFont typeface="Arial" panose="020B0604020202020204" pitchFamily="34" charset="0"/>
              <a:buChar char="•"/>
            </a:pPr>
            <a:r>
              <a:rPr lang="de-AT" sz="1400" dirty="0">
                <a:solidFill>
                  <a:srgbClr val="374151"/>
                </a:solidFill>
              </a:rPr>
              <a:t>KI, die das </a:t>
            </a:r>
            <a:r>
              <a:rPr lang="de-AT" sz="1400" b="1" dirty="0">
                <a:solidFill>
                  <a:srgbClr val="374151"/>
                </a:solidFill>
              </a:rPr>
              <a:t>Alter</a:t>
            </a:r>
            <a:r>
              <a:rPr lang="de-AT" sz="1400" dirty="0">
                <a:solidFill>
                  <a:srgbClr val="374151"/>
                </a:solidFill>
              </a:rPr>
              <a:t>, eine </a:t>
            </a:r>
            <a:r>
              <a:rPr lang="de-AT" sz="1400" b="1" dirty="0">
                <a:solidFill>
                  <a:srgbClr val="374151"/>
                </a:solidFill>
              </a:rPr>
              <a:t>Beeinträchtigung</a:t>
            </a:r>
            <a:r>
              <a:rPr lang="de-AT" sz="1400" dirty="0">
                <a:solidFill>
                  <a:srgbClr val="374151"/>
                </a:solidFill>
              </a:rPr>
              <a:t> oder die </a:t>
            </a:r>
            <a:r>
              <a:rPr lang="de-AT" sz="1400" b="1" dirty="0">
                <a:solidFill>
                  <a:srgbClr val="374151"/>
                </a:solidFill>
              </a:rPr>
              <a:t>wirtschaftliche</a:t>
            </a:r>
            <a:r>
              <a:rPr lang="de-AT" sz="1400" dirty="0">
                <a:solidFill>
                  <a:srgbClr val="374151"/>
                </a:solidFill>
              </a:rPr>
              <a:t> oder </a:t>
            </a:r>
            <a:r>
              <a:rPr lang="de-AT" sz="1400" b="1" dirty="0">
                <a:solidFill>
                  <a:srgbClr val="374151"/>
                </a:solidFill>
              </a:rPr>
              <a:t>soziale Situation</a:t>
            </a:r>
            <a:r>
              <a:rPr lang="de-AT" sz="1400" dirty="0">
                <a:solidFill>
                  <a:srgbClr val="374151"/>
                </a:solidFill>
              </a:rPr>
              <a:t> einer Person </a:t>
            </a:r>
            <a:r>
              <a:rPr lang="de-AT" sz="1400" b="1" dirty="0">
                <a:solidFill>
                  <a:srgbClr val="374151"/>
                </a:solidFill>
              </a:rPr>
              <a:t>ausnutzt</a:t>
            </a:r>
            <a:r>
              <a:rPr lang="de-AT" sz="1400" dirty="0">
                <a:solidFill>
                  <a:srgbClr val="374151"/>
                </a:solidFill>
              </a:rPr>
              <a:t>, um das </a:t>
            </a:r>
            <a:r>
              <a:rPr lang="de-AT" sz="1400" b="1" dirty="0">
                <a:solidFill>
                  <a:srgbClr val="374151"/>
                </a:solidFill>
              </a:rPr>
              <a:t>Verhalten</a:t>
            </a:r>
            <a:r>
              <a:rPr lang="de-AT" sz="1400" dirty="0">
                <a:solidFill>
                  <a:srgbClr val="374151"/>
                </a:solidFill>
              </a:rPr>
              <a:t> dieser Person in einer Weise zu </a:t>
            </a:r>
            <a:r>
              <a:rPr lang="de-AT" sz="1400" b="1" dirty="0">
                <a:solidFill>
                  <a:srgbClr val="374151"/>
                </a:solidFill>
              </a:rPr>
              <a:t>beeinflussen</a:t>
            </a:r>
            <a:r>
              <a:rPr lang="de-AT" sz="1400" dirty="0">
                <a:solidFill>
                  <a:srgbClr val="374151"/>
                </a:solidFill>
              </a:rPr>
              <a:t>, dass dieser Person ein </a:t>
            </a:r>
            <a:r>
              <a:rPr lang="de-AT" sz="1400" b="1" dirty="0">
                <a:solidFill>
                  <a:srgbClr val="374151"/>
                </a:solidFill>
              </a:rPr>
              <a:t>Schaden entsteht </a:t>
            </a:r>
            <a:r>
              <a:rPr lang="de-AT" sz="1400" dirty="0">
                <a:solidFill>
                  <a:srgbClr val="374151"/>
                </a:solidFill>
              </a:rPr>
              <a:t>oder ein Schadenseintritt vernünftiger Weise </a:t>
            </a:r>
            <a:r>
              <a:rPr lang="de-AT" sz="1400" b="1" dirty="0">
                <a:solidFill>
                  <a:srgbClr val="374151"/>
                </a:solidFill>
              </a:rPr>
              <a:t>zu erwarten </a:t>
            </a:r>
            <a:r>
              <a:rPr lang="de-AT" sz="1400" dirty="0">
                <a:solidFill>
                  <a:srgbClr val="374151"/>
                </a:solidFill>
              </a:rPr>
              <a:t>ist. </a:t>
            </a:r>
          </a:p>
          <a:p>
            <a:pPr algn="l">
              <a:spcBef>
                <a:spcPts val="1000"/>
              </a:spcBef>
              <a:spcAft>
                <a:spcPts val="1000"/>
              </a:spcAft>
              <a:buFont typeface="Arial" panose="020B0604020202020204" pitchFamily="34" charset="0"/>
              <a:buChar char="•"/>
            </a:pPr>
            <a:endParaRPr lang="de-AT" sz="1200" b="0" i="0" dirty="0">
              <a:solidFill>
                <a:srgbClr val="374151"/>
              </a:solidFill>
              <a:effectLst/>
              <a:latin typeface="Söhne"/>
            </a:endParaRPr>
          </a:p>
          <a:p>
            <a:pPr marL="342900" lvl="1" indent="0">
              <a:buNone/>
            </a:pPr>
            <a:endParaRPr lang="de-AT" dirty="0"/>
          </a:p>
        </p:txBody>
      </p:sp>
      <p:sp>
        <p:nvSpPr>
          <p:cNvPr id="7" name="Titel 6">
            <a:extLst>
              <a:ext uri="{FF2B5EF4-FFF2-40B4-BE49-F238E27FC236}">
                <a16:creationId xmlns:a16="http://schemas.microsoft.com/office/drawing/2014/main" id="{905D25EB-065A-45A2-8922-EBCAC228ECC7}"/>
              </a:ext>
            </a:extLst>
          </p:cNvPr>
          <p:cNvSpPr>
            <a:spLocks noGrp="1"/>
          </p:cNvSpPr>
          <p:nvPr>
            <p:ph type="ctrTitle"/>
          </p:nvPr>
        </p:nvSpPr>
        <p:spPr/>
        <p:txBody>
          <a:bodyPr/>
          <a:lstStyle/>
          <a:p>
            <a:r>
              <a:rPr lang="de-DE" dirty="0">
                <a:latin typeface="+mn-lt"/>
              </a:rPr>
              <a:t>Rechtsrahmen zur KI</a:t>
            </a:r>
            <a:endParaRPr lang="de-AT" dirty="0">
              <a:latin typeface="+mn-lt"/>
            </a:endParaRPr>
          </a:p>
        </p:txBody>
      </p:sp>
    </p:spTree>
    <p:extLst>
      <p:ext uri="{BB962C8B-B14F-4D97-AF65-F5344CB8AC3E}">
        <p14:creationId xmlns:p14="http://schemas.microsoft.com/office/powerpoint/2010/main" val="2097046997"/>
      </p:ext>
    </p:extLst>
  </p:cSld>
  <p:clrMapOvr>
    <a:masterClrMapping/>
  </p:clrMapOvr>
</p:sld>
</file>

<file path=ppt/theme/theme1.xml><?xml version="1.0" encoding="utf-8"?>
<a:theme xmlns:a="http://schemas.openxmlformats.org/drawingml/2006/main" name="master new">
  <a:themeElements>
    <a:clrScheme name="Custom 1">
      <a:dk1>
        <a:srgbClr val="535455"/>
      </a:dk1>
      <a:lt1>
        <a:srgbClr val="FFFFFF"/>
      </a:lt1>
      <a:dk2>
        <a:srgbClr val="878889"/>
      </a:dk2>
      <a:lt2>
        <a:srgbClr val="FFFFFF"/>
      </a:lt2>
      <a:accent1>
        <a:srgbClr val="535455"/>
      </a:accent1>
      <a:accent2>
        <a:srgbClr val="E2007A"/>
      </a:accent2>
      <a:accent3>
        <a:srgbClr val="929294"/>
      </a:accent3>
      <a:accent4>
        <a:srgbClr val="DCDCDD"/>
      </a:accent4>
      <a:accent5>
        <a:srgbClr val="7A93A9"/>
      </a:accent5>
      <a:accent6>
        <a:srgbClr val="6976AA"/>
      </a:accent6>
      <a:hlink>
        <a:srgbClr val="5E9BCB"/>
      </a:hlink>
      <a:folHlink>
        <a:srgbClr val="A88ABA"/>
      </a:folHlink>
    </a:clrScheme>
    <a:fontScheme name="Custom 1">
      <a:majorFont>
        <a:latin typeface="Century Gothic"/>
        <a:ea typeface=""/>
        <a:cs typeface=""/>
      </a:majorFont>
      <a:minorFont>
        <a:latin typeface="Century Gothic"/>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master PPT presentation 20220411.pptx" id="{2E745C11-3FFC-475C-9521-AF0C34992609}" vid="{1A970140-ED28-4961-AC64-45991A7441D5}"/>
    </a:ext>
  </a:ext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item5.xml><?xml version="1.0" encoding="utf-8"?>
<properties xmlns="http://www.imanage.com/work/xmlschema">
  <documentid>MANDATES!23553810.1</documentid>
  <senderid>KONWITSCHKA</senderid>
  <senderemail>P.KONWITSCHKA@SCHOENHERR.EU</senderemail>
  <lastmodified>2025-03-31T16:50:41.0000000+02:00</lastmodified>
  <database>MANDATES</database>
</properties>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F02D30A52EB125408516C355E6A49C32" ma:contentTypeVersion="1" ma:contentTypeDescription="Create a new document." ma:contentTypeScope="" ma:versionID="eec78aff8d9bd33621f896ade7babf71">
  <xsd:schema xmlns:xsd="http://www.w3.org/2001/XMLSchema" xmlns:xs="http://www.w3.org/2001/XMLSchema" xmlns:p="http://schemas.microsoft.com/office/2006/metadata/properties" xmlns:ns1="http://schemas.microsoft.com/sharepoint/v3" xmlns:ns2="e0a6574d-2799-494c-9fe2-78265bc83028" targetNamespace="http://schemas.microsoft.com/office/2006/metadata/properties" ma:root="true" ma:fieldsID="eecc39c1e943420e2afecfca4f5d36db" ns1:_="" ns2:_="">
    <xsd:import namespace="http://schemas.microsoft.com/sharepoint/v3"/>
    <xsd:import namespace="e0a6574d-2799-494c-9fe2-78265bc83028"/>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0a6574d-2799-494c-9fe2-78265bc83028"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e0a6574d-2799-494c-9fe2-78265bc83028">YUSF53R7ZCRM-1797567310-1940</_dlc_DocId>
    <_dlc_DocIdUrl xmlns="e0a6574d-2799-494c-9fe2-78265bc83028">
      <Url>http://marketing.schoenherr.eu/_layouts/15/DocIdRedir.aspx?ID=YUSF53R7ZCRM-1797567310-1940</Url>
      <Description>YUSF53R7ZCRM-1797567310-1940</Description>
    </_dlc_DocIdUrl>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DE9EE937-397B-49F9-AC69-8ECB741A19CA}">
  <ds:schemaRefs>
    <ds:schemaRef ds:uri="http://schemas.microsoft.com/sharepoint/v3/contenttype/forms"/>
  </ds:schemaRefs>
</ds:datastoreItem>
</file>

<file path=customXml/itemProps2.xml><?xml version="1.0" encoding="utf-8"?>
<ds:datastoreItem xmlns:ds="http://schemas.openxmlformats.org/officeDocument/2006/customXml" ds:itemID="{884940DD-2FC0-4923-B9F4-5D4FA38D9C32}">
  <ds:schemaRefs>
    <ds:schemaRef ds:uri="http://schemas.microsoft.com/sharepoint/events"/>
  </ds:schemaRefs>
</ds:datastoreItem>
</file>

<file path=customXml/itemProps3.xml><?xml version="1.0" encoding="utf-8"?>
<ds:datastoreItem xmlns:ds="http://schemas.openxmlformats.org/officeDocument/2006/customXml" ds:itemID="{C6F2685A-154E-44D1-B3CD-3CAAD742FD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0a6574d-2799-494c-9fe2-78265bc830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EB41F150-7090-4ADE-B888-12398E823B54}">
  <ds:schemaRef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e0a6574d-2799-494c-9fe2-78265bc83028"/>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1970</Words>
  <Application>Microsoft Office PowerPoint</Application>
  <PresentationFormat>On-screen Show (4:3)</PresentationFormat>
  <Paragraphs>163</Paragraphs>
  <Slides>18</Slides>
  <Notes>13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Arial</vt:lpstr>
      <vt:lpstr>Calibri</vt:lpstr>
      <vt:lpstr>Century Gothic</vt:lpstr>
      <vt:lpstr>Courier New</vt:lpstr>
      <vt:lpstr>Gilroy-Regular</vt:lpstr>
      <vt:lpstr>PwC Helvetica Neue</vt:lpstr>
      <vt:lpstr>Söhne</vt:lpstr>
      <vt:lpstr>Swis721 LtEx BT</vt:lpstr>
      <vt:lpstr>Verdana</vt:lpstr>
      <vt:lpstr>Wingdings</vt:lpstr>
      <vt:lpstr>master new</vt:lpstr>
      <vt:lpstr>Lawyering </vt:lpstr>
      <vt:lpstr>  HEUTE: die ki verordnung im fokus</vt:lpstr>
      <vt:lpstr>Unser heutiger Gast:</vt:lpstr>
      <vt:lpstr>PowerPoint Presentation</vt:lpstr>
      <vt:lpstr>Eine neue Ära: Rechtsrahmen zur KI</vt:lpstr>
      <vt:lpstr>  Ein Blick in die Vergangenheit…</vt:lpstr>
      <vt:lpstr>Eine neue Ära: Rechtsrahmen zur KI</vt:lpstr>
      <vt:lpstr>Rechtsrahmen zur KI</vt:lpstr>
      <vt:lpstr>Rechtsrahmen zur KI</vt:lpstr>
      <vt:lpstr>Rechtsrahmen zur KI</vt:lpstr>
      <vt:lpstr>Rechtsrahmen zur KI</vt:lpstr>
      <vt:lpstr>Rechtsrahmen zur KI</vt:lpstr>
      <vt:lpstr>Rechtsrahmen zur KI </vt:lpstr>
      <vt:lpstr>Rechtsrahmen zur KI</vt:lpstr>
      <vt:lpstr>Rechtsrahmen zur KI</vt:lpstr>
      <vt:lpstr>Ist es wirklich nur Recht?</vt:lpstr>
      <vt:lpstr>Ist es wirklich nur Recht?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Lawyering</dc:title>
  <dc:creator>Schoenherr Rechtsanwaelte</dc:creator>
  <cp:lastModifiedBy>Schoenherr Rechtsanwaelte</cp:lastModifiedBy>
  <cp:revision>21</cp:revision>
  <cp:lastPrinted>2022-02-23T16:17:28Z</cp:lastPrinted>
  <dcterms:created xsi:type="dcterms:W3CDTF">2022-10-10T07:46:06Z</dcterms:created>
  <dcterms:modified xsi:type="dcterms:W3CDTF">2025-03-31T14:50:41Z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0x010100F02D30A52EB125408516C355E6A49C32</vt:lpwstr>
  </property>
  <property fmtid="{D5CDD505-2E9C-101B-9397-08002B2CF9AE}" pid="3" name="_dlc_DocIdItemGuid">
    <vt:lpwstr>86797c32-aef6-4b0b-b9e7-8eb955c0d355</vt:lpwstr>
  </property>
  <property fmtid="{D5CDD505-2E9C-101B-9397-08002B2CF9AE}" pid="4" name="Offices">
    <vt:lpwstr>159;#Albania|8ee67886-1878-44d8-a76a-a7186ec13596;#25;#Belgrade (Serbia)|27c9c4ef-0728-46d3-b8f2-6dbe45ecc856;#44;#Bratislava (Slovakia)|c0a5be46-11c3-4d68-a11d-665de8746c2f;#40;#Brussels (Belgium)|8882bfc2-117d-4f5b-a862-b04d96a57779</vt:lpwstr>
  </property>
  <property fmtid="{D5CDD505-2E9C-101B-9397-08002B2CF9AE}" pid="5" name="Practice Groups">
    <vt:lpwstr/>
  </property>
  <property fmtid="{D5CDD505-2E9C-101B-9397-08002B2CF9AE}" pid="6" name="Practice Area">
    <vt:lpwstr>3033;#PGBF|2fc1b0a3-2e9d-4855-8d7a-ef0c40102c4a;#2618;#PGCMA|ce9d3fd3-0e21-41cb-a0f4-e3b719e9388c;#2818;#PGComp|31854444-6ce7-4ed7-a58f-1839c9c6592d;#3040;#PGDR|f4266fc0-9bf5-4b71-9889-2213827db9e9;#3035;#PGIP|4d22a1f4-aebf-4d21-9c63-06ad6499278b;#2815;#P</vt:lpwstr>
  </property>
  <property fmtid="{D5CDD505-2E9C-101B-9397-08002B2CF9AE}" pid="7" name="Region/Country">
    <vt:lpwstr/>
  </property>
  <property fmtid="{D5CDD505-2E9C-101B-9397-08002B2CF9AE}" pid="8" name="Industries">
    <vt:lpwstr/>
  </property>
  <property fmtid="{D5CDD505-2E9C-101B-9397-08002B2CF9AE}" pid="9" name="TaxKeyword">
    <vt:lpwstr/>
  </property>
  <property fmtid="{D5CDD505-2E9C-101B-9397-08002B2CF9AE}" pid="10" name="TaxKeywordTaxHTField">
    <vt:lpwstr/>
  </property>
  <property fmtid="{D5CDD505-2E9C-101B-9397-08002B2CF9AE}" pid="11" name="Practice GroupsTaxHTField0">
    <vt:lpwstr/>
  </property>
  <property fmtid="{D5CDD505-2E9C-101B-9397-08002B2CF9AE}" pid="12" name="_dlc_policyId">
    <vt:lpwstr/>
  </property>
  <property fmtid="{D5CDD505-2E9C-101B-9397-08002B2CF9AE}" pid="13" name="ItemRetentionFormula">
    <vt:lpwstr/>
  </property>
  <property fmtid="{D5CDD505-2E9C-101B-9397-08002B2CF9AE}" pid="14" name="OfficesTaxHTField0">
    <vt:lpwstr>Albania|8ee67886-1878-44d8-a76a-a7186ec13596;Belgrade (Serbia)|27c9c4ef-0728-46d3-b8f2-6dbe45ecc856;Bratislava (Slovakia)|c0a5be46-11c3-4d68-a11d-665de8746c2f;Brussels (Belgium)|8882bfc2-117d-4f5b-a862-b04d96a57779</vt:lpwstr>
  </property>
  <property fmtid="{D5CDD505-2E9C-101B-9397-08002B2CF9AE}" pid="15" name="TaxCatchAll">
    <vt:lpwstr>159;#Albania|8ee67886-1878-44d8-a76a-a7186ec13596;#25;#Belgrade (Serbia)|27c9c4ef-0728-46d3-b8f2-6dbe45ecc856;#44;#Bratislava (Slovakia)|c0a5be46-11c3-4d68-a11d-665de8746c2f;#40;#Brussels (Belgium)|8882bfc2-117d-4f5b-a862-b04d96a57779</vt:lpwstr>
  </property>
  <property fmtid="{D5CDD505-2E9C-101B-9397-08002B2CF9AE}" pid="16" name="Lawyer">
    <vt:lpwstr/>
  </property>
  <property fmtid="{D5CDD505-2E9C-101B-9397-08002B2CF9AE}" pid="17" name="IndustriesTaxHTField0">
    <vt:lpwstr/>
  </property>
</Properties>
</file>