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5"/>
  </p:sldMasterIdLst>
  <p:notesMasterIdLst>
    <p:notesMasterId r:id="rId18"/>
  </p:notesMasterIdLst>
  <p:handoutMasterIdLst>
    <p:handoutMasterId r:id="rId19"/>
  </p:handoutMasterIdLst>
  <p:sldIdLst>
    <p:sldId id="499" r:id="rId6"/>
    <p:sldId id="512" r:id="rId7"/>
    <p:sldId id="516" r:id="rId8"/>
    <p:sldId id="517" r:id="rId9"/>
    <p:sldId id="519" r:id="rId10"/>
    <p:sldId id="521" r:id="rId11"/>
    <p:sldId id="518" r:id="rId12"/>
    <p:sldId id="522" r:id="rId13"/>
    <p:sldId id="520" r:id="rId14"/>
    <p:sldId id="523" r:id="rId15"/>
    <p:sldId id="524" r:id="rId16"/>
    <p:sldId id="514" r:id="rId17"/>
  </p:sldIdLst>
  <p:sldSz cx="9144000" cy="6858000" type="screen4x3"/>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3016" userDrawn="1">
          <p15:clr>
            <a:srgbClr val="A4A3A4"/>
          </p15:clr>
        </p15:guide>
        <p15:guide id="2" pos="2043"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78"/>
    <a:srgbClr val="000000"/>
    <a:srgbClr val="3677A8"/>
    <a:srgbClr val="FF0D8C"/>
    <a:srgbClr val="535455"/>
    <a:srgbClr val="43525A"/>
    <a:srgbClr val="404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941" autoAdjust="0"/>
  </p:normalViewPr>
  <p:slideViewPr>
    <p:cSldViewPr snapToGrid="0">
      <p:cViewPr varScale="1">
        <p:scale>
          <a:sx n="127" d="100"/>
          <a:sy n="127" d="100"/>
        </p:scale>
        <p:origin x="1146" y="114"/>
      </p:cViewPr>
      <p:guideLst>
        <p:guide pos="2880"/>
        <p:guide orient="horz"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3360" y="102"/>
      </p:cViewPr>
      <p:guideLst>
        <p:guide orient="horz" pos="3016"/>
        <p:guide pos="2043"/>
        <p:guide orient="horz" pos="3131"/>
        <p:guide pos="2145"/>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3.xml" Id="rId8" /><Relationship Type="http://schemas.openxmlformats.org/officeDocument/2006/relationships/slide" Target="slides/slide8.xml" Id="rId13" /><Relationship Type="http://schemas.openxmlformats.org/officeDocument/2006/relationships/notesMaster" Target="notesMasters/notesMaster1.xml" Id="rId18" /><Relationship Type="http://schemas.openxmlformats.org/officeDocument/2006/relationships/customXml" Target="../customXml/item3.xml" Id="rId3" /><Relationship Type="http://schemas.openxmlformats.org/officeDocument/2006/relationships/viewProps" Target="viewProps.xml" Id="rId21" /><Relationship Type="http://schemas.openxmlformats.org/officeDocument/2006/relationships/slide" Target="slides/slide2.xml" Id="rId7" /><Relationship Type="http://schemas.openxmlformats.org/officeDocument/2006/relationships/slide" Target="slides/slide7.xml" Id="rId12" /><Relationship Type="http://schemas.openxmlformats.org/officeDocument/2006/relationships/slide" Target="slides/slide12.xml" Id="rId17" /><Relationship Type="http://schemas.openxmlformats.org/officeDocument/2006/relationships/customXml" Target="../customXml/item2.xml" Id="rId2" /><Relationship Type="http://schemas.openxmlformats.org/officeDocument/2006/relationships/slide" Target="slides/slide11.xml" Id="rId16" /><Relationship Type="http://schemas.openxmlformats.org/officeDocument/2006/relationships/presProps" Target="presProps.xml" Id="rId20" /><Relationship Type="http://schemas.openxmlformats.org/officeDocument/2006/relationships/customXml" Target="../customXml/item1.xml" Id="rId1" /><Relationship Type="http://schemas.openxmlformats.org/officeDocument/2006/relationships/slide" Target="slides/slide1.xml" Id="rId6" /><Relationship Type="http://schemas.openxmlformats.org/officeDocument/2006/relationships/slide" Target="slides/slide6.xml" Id="rId11" /><Relationship Type="http://schemas.openxmlformats.org/officeDocument/2006/relationships/slideMaster" Target="slideMasters/slideMaster1.xml" Id="rId5" /><Relationship Type="http://schemas.openxmlformats.org/officeDocument/2006/relationships/slide" Target="slides/slide10.xml" Id="rId15" /><Relationship Type="http://schemas.openxmlformats.org/officeDocument/2006/relationships/tableStyles" Target="tableStyles.xml" Id="rId23" /><Relationship Type="http://schemas.openxmlformats.org/officeDocument/2006/relationships/slide" Target="slides/slide5.xml" Id="rId10" /><Relationship Type="http://schemas.openxmlformats.org/officeDocument/2006/relationships/handoutMaster" Target="handoutMasters/handoutMaster1.xml" Id="rId19" /><Relationship Type="http://schemas.openxmlformats.org/officeDocument/2006/relationships/customXml" Target="../customXml/item4.xml" Id="rId4" /><Relationship Type="http://schemas.openxmlformats.org/officeDocument/2006/relationships/slide" Target="slides/slide4.xml" Id="rId9" /><Relationship Type="http://schemas.openxmlformats.org/officeDocument/2006/relationships/slide" Target="slides/slide9.xml" Id="rId14" /><Relationship Type="http://schemas.openxmlformats.org/officeDocument/2006/relationships/theme" Target="theme/theme1.xml" Id="rId22" /><Relationship Type="http://schemas.openxmlformats.org/officeDocument/2006/relationships/customXml" Target="/customXML/item5.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678" cy="496507"/>
          </a:xfrm>
          <a:prstGeom prst="rect">
            <a:avLst/>
          </a:prstGeom>
        </p:spPr>
        <p:txBody>
          <a:bodyPr vert="horz" lIns="88349" tIns="44175" rIns="88349" bIns="44175" rtlCol="0"/>
          <a:lstStyle>
            <a:lvl1pPr algn="l">
              <a:defRPr sz="1200"/>
            </a:lvl1pPr>
          </a:lstStyle>
          <a:p>
            <a:endParaRPr lang="en-US"/>
          </a:p>
        </p:txBody>
      </p:sp>
      <p:sp>
        <p:nvSpPr>
          <p:cNvPr id="3" name="Date Placeholder 2"/>
          <p:cNvSpPr>
            <a:spLocks noGrp="1"/>
          </p:cNvSpPr>
          <p:nvPr>
            <p:ph type="dt" sz="quarter" idx="1"/>
          </p:nvPr>
        </p:nvSpPr>
        <p:spPr>
          <a:xfrm>
            <a:off x="3856589" y="0"/>
            <a:ext cx="2950678" cy="496507"/>
          </a:xfrm>
          <a:prstGeom prst="rect">
            <a:avLst/>
          </a:prstGeom>
        </p:spPr>
        <p:txBody>
          <a:bodyPr vert="horz" lIns="88349" tIns="44175" rIns="88349" bIns="44175" rtlCol="0"/>
          <a:lstStyle>
            <a:lvl1pPr algn="r">
              <a:defRPr sz="1200"/>
            </a:lvl1pPr>
          </a:lstStyle>
          <a:p>
            <a:fld id="{13995AAF-CAD3-483B-AC24-C8C7C61017DB}" type="datetimeFigureOut">
              <a:rPr lang="en-US" smtClean="0"/>
              <a:t>3/25/2025</a:t>
            </a:fld>
            <a:endParaRPr lang="en-US"/>
          </a:p>
        </p:txBody>
      </p:sp>
      <p:sp>
        <p:nvSpPr>
          <p:cNvPr id="4" name="Footer Placeholder 3"/>
          <p:cNvSpPr>
            <a:spLocks noGrp="1"/>
          </p:cNvSpPr>
          <p:nvPr>
            <p:ph type="ftr" sz="quarter" idx="2"/>
          </p:nvPr>
        </p:nvSpPr>
        <p:spPr>
          <a:xfrm>
            <a:off x="0" y="9442876"/>
            <a:ext cx="2950678" cy="496507"/>
          </a:xfrm>
          <a:prstGeom prst="rect">
            <a:avLst/>
          </a:prstGeom>
        </p:spPr>
        <p:txBody>
          <a:bodyPr vert="horz" lIns="88349" tIns="44175" rIns="88349" bIns="44175" rtlCol="0" anchor="b"/>
          <a:lstStyle>
            <a:lvl1pPr algn="l">
              <a:defRPr sz="1200"/>
            </a:lvl1pPr>
          </a:lstStyle>
          <a:p>
            <a:endParaRPr lang="en-US"/>
          </a:p>
        </p:txBody>
      </p:sp>
      <p:sp>
        <p:nvSpPr>
          <p:cNvPr id="5" name="Slide Number Placeholder 4"/>
          <p:cNvSpPr>
            <a:spLocks noGrp="1"/>
          </p:cNvSpPr>
          <p:nvPr>
            <p:ph type="sldNum" sz="quarter" idx="3"/>
          </p:nvPr>
        </p:nvSpPr>
        <p:spPr>
          <a:xfrm>
            <a:off x="3856589" y="9442876"/>
            <a:ext cx="2950678" cy="496507"/>
          </a:xfrm>
          <a:prstGeom prst="rect">
            <a:avLst/>
          </a:prstGeom>
        </p:spPr>
        <p:txBody>
          <a:bodyPr vert="horz" lIns="88349" tIns="44175" rIns="88349" bIns="44175" rtlCol="0" anchor="b"/>
          <a:lstStyle>
            <a:lvl1pPr algn="r">
              <a:defRPr sz="1200"/>
            </a:lvl1pPr>
          </a:lstStyle>
          <a:p>
            <a:fld id="{F0C59CD9-3572-4F16-973E-435EBC527E72}" type="slidenum">
              <a:rPr lang="en-US" smtClean="0"/>
              <a:t>‹#›</a:t>
            </a:fld>
            <a:endParaRPr lang="en-US"/>
          </a:p>
        </p:txBody>
      </p:sp>
    </p:spTree>
    <p:extLst>
      <p:ext uri="{BB962C8B-B14F-4D97-AF65-F5344CB8AC3E}">
        <p14:creationId xmlns:p14="http://schemas.microsoft.com/office/powerpoint/2010/main" val="1867738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50474" cy="497046"/>
          </a:xfrm>
          <a:prstGeom prst="rect">
            <a:avLst/>
          </a:prstGeom>
        </p:spPr>
        <p:txBody>
          <a:bodyPr vert="horz" lIns="92148" tIns="46074" rIns="92148" bIns="46074" rtlCol="0"/>
          <a:lstStyle>
            <a:lvl1pPr algn="l">
              <a:defRPr sz="1300"/>
            </a:lvl1pPr>
          </a:lstStyle>
          <a:p>
            <a:endParaRPr lang="de-AT"/>
          </a:p>
        </p:txBody>
      </p:sp>
      <p:sp>
        <p:nvSpPr>
          <p:cNvPr id="3" name="Datumsplatzhalter 2"/>
          <p:cNvSpPr>
            <a:spLocks noGrp="1"/>
          </p:cNvSpPr>
          <p:nvPr>
            <p:ph type="dt" idx="1"/>
          </p:nvPr>
        </p:nvSpPr>
        <p:spPr>
          <a:xfrm>
            <a:off x="3856738" y="1"/>
            <a:ext cx="2950474" cy="497046"/>
          </a:xfrm>
          <a:prstGeom prst="rect">
            <a:avLst/>
          </a:prstGeom>
        </p:spPr>
        <p:txBody>
          <a:bodyPr vert="horz" lIns="92148" tIns="46074" rIns="92148" bIns="46074" rtlCol="0"/>
          <a:lstStyle>
            <a:lvl1pPr algn="r">
              <a:defRPr sz="1300"/>
            </a:lvl1pPr>
          </a:lstStyle>
          <a:p>
            <a:fld id="{67A030E3-3E0B-4521-88B4-8DC51F62562F}" type="datetimeFigureOut">
              <a:rPr lang="de-AT" smtClean="0"/>
              <a:pPr/>
              <a:t>25.03.2025</a:t>
            </a:fld>
            <a:endParaRPr lang="de-AT"/>
          </a:p>
        </p:txBody>
      </p:sp>
      <p:sp>
        <p:nvSpPr>
          <p:cNvPr id="4" name="Folienbildplatzhalt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2148" tIns="46074" rIns="92148" bIns="46074" rtlCol="0" anchor="ctr"/>
          <a:lstStyle/>
          <a:p>
            <a:endParaRPr lang="de-AT"/>
          </a:p>
        </p:txBody>
      </p:sp>
      <p:sp>
        <p:nvSpPr>
          <p:cNvPr id="5" name="Notizenplatzhalter 4"/>
          <p:cNvSpPr>
            <a:spLocks noGrp="1"/>
          </p:cNvSpPr>
          <p:nvPr>
            <p:ph type="body" sz="quarter" idx="3"/>
          </p:nvPr>
        </p:nvSpPr>
        <p:spPr>
          <a:xfrm>
            <a:off x="680880" y="4721940"/>
            <a:ext cx="5447030" cy="4473416"/>
          </a:xfrm>
          <a:prstGeom prst="rect">
            <a:avLst/>
          </a:prstGeom>
        </p:spPr>
        <p:txBody>
          <a:bodyPr vert="horz" lIns="92148" tIns="46074" rIns="92148" bIns="4607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2" y="9442154"/>
            <a:ext cx="2950474" cy="497046"/>
          </a:xfrm>
          <a:prstGeom prst="rect">
            <a:avLst/>
          </a:prstGeom>
        </p:spPr>
        <p:txBody>
          <a:bodyPr vert="horz" lIns="92148" tIns="46074" rIns="92148" bIns="46074" rtlCol="0" anchor="b"/>
          <a:lstStyle>
            <a:lvl1pPr algn="l">
              <a:defRPr sz="1300"/>
            </a:lvl1pPr>
          </a:lstStyle>
          <a:p>
            <a:endParaRPr lang="de-AT"/>
          </a:p>
        </p:txBody>
      </p:sp>
      <p:sp>
        <p:nvSpPr>
          <p:cNvPr id="7" name="Foliennummernplatzhalter 6"/>
          <p:cNvSpPr>
            <a:spLocks noGrp="1"/>
          </p:cNvSpPr>
          <p:nvPr>
            <p:ph type="sldNum" sz="quarter" idx="5"/>
          </p:nvPr>
        </p:nvSpPr>
        <p:spPr>
          <a:xfrm>
            <a:off x="3856738" y="9442154"/>
            <a:ext cx="2950474" cy="497046"/>
          </a:xfrm>
          <a:prstGeom prst="rect">
            <a:avLst/>
          </a:prstGeom>
        </p:spPr>
        <p:txBody>
          <a:bodyPr vert="horz" lIns="92148" tIns="46074" rIns="92148" bIns="46074" rtlCol="0" anchor="b"/>
          <a:lstStyle>
            <a:lvl1pPr algn="r">
              <a:defRPr sz="1300"/>
            </a:lvl1pPr>
          </a:lstStyle>
          <a:p>
            <a:fld id="{62051EC7-84BF-4034-A1BB-FC6D1AE90B7D}" type="slidenum">
              <a:rPr lang="de-AT" smtClean="0"/>
              <a:pPr/>
              <a:t>‹#›</a:t>
            </a:fld>
            <a:endParaRPr lang="de-AT"/>
          </a:p>
        </p:txBody>
      </p:sp>
    </p:spTree>
    <p:extLst>
      <p:ext uri="{BB962C8B-B14F-4D97-AF65-F5344CB8AC3E}">
        <p14:creationId xmlns:p14="http://schemas.microsoft.com/office/powerpoint/2010/main" val="20209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mp; Back ">
    <p:spTree>
      <p:nvGrpSpPr>
        <p:cNvPr id="1" name=""/>
        <p:cNvGrpSpPr/>
        <p:nvPr/>
      </p:nvGrpSpPr>
      <p:grpSpPr>
        <a:xfrm>
          <a:off x="0" y="0"/>
          <a:ext cx="0" cy="0"/>
          <a:chOff x="0" y="0"/>
          <a:chExt cx="0" cy="0"/>
        </a:xfrm>
      </p:grpSpPr>
      <p:pic>
        <p:nvPicPr>
          <p:cNvPr id="4" name="Bild 3">
            <a:extLst>
              <a:ext uri="{FF2B5EF4-FFF2-40B4-BE49-F238E27FC236}">
                <a16:creationId xmlns:a16="http://schemas.microsoft.com/office/drawing/2014/main" id="{9622852C-99AA-490B-BEE4-71C5AD4301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5359" y="3289299"/>
            <a:ext cx="1822570" cy="415365"/>
          </a:xfrm>
          <a:prstGeom prst="rect">
            <a:avLst/>
          </a:prstGeom>
        </p:spPr>
      </p:pic>
    </p:spTree>
    <p:extLst>
      <p:ext uri="{BB962C8B-B14F-4D97-AF65-F5344CB8AC3E}">
        <p14:creationId xmlns:p14="http://schemas.microsoft.com/office/powerpoint/2010/main" val="7397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6" name="Inhaltsplatzhalter 1"/>
          <p:cNvSpPr txBox="1">
            <a:spLocks/>
          </p:cNvSpPr>
          <p:nvPr userDrawn="1"/>
        </p:nvSpPr>
        <p:spPr>
          <a:xfrm>
            <a:off x="1" y="0"/>
            <a:ext cx="9144000" cy="6858000"/>
          </a:xfrm>
          <a:prstGeom prst="rect">
            <a:avLst/>
          </a:prstGeom>
        </p:spPr>
        <p:txBody>
          <a:bodyPr anchor="ctr" anchorCtr="0"/>
          <a:lstStyle/>
          <a:p>
            <a:pPr marL="342900" marR="0" lvl="0" indent="-342900" algn="ctr"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endParaRPr kumimoji="0" lang="de-AT" sz="1600" b="0" i="0" u="none" strike="noStrike" kern="1200" cap="none" spc="0" normalizeH="0" baseline="0" noProof="0" dirty="0">
              <a:ln>
                <a:noFill/>
              </a:ln>
              <a:solidFill>
                <a:schemeClr val="tx1"/>
              </a:solidFill>
              <a:effectLst/>
              <a:uLnTx/>
              <a:uFillTx/>
              <a:latin typeface="Century Gothic" pitchFamily="34" charset="0"/>
              <a:ea typeface="+mn-ea"/>
              <a:cs typeface="+mn-cs"/>
            </a:endParaRPr>
          </a:p>
        </p:txBody>
      </p:sp>
      <p:pic>
        <p:nvPicPr>
          <p:cNvPr id="7" name="Grafik 6" descr="schoenherr-logo-grey-CMYK.gif">
            <a:extLst>
              <a:ext uri="{FF2B5EF4-FFF2-40B4-BE49-F238E27FC236}">
                <a16:creationId xmlns:a16="http://schemas.microsoft.com/office/drawing/2014/main" id="{51FA7902-575C-41F4-94F3-69EFA7F06C92}"/>
              </a:ext>
            </a:extLst>
          </p:cNvPr>
          <p:cNvPicPr>
            <a:picLocks noChangeAspect="1"/>
          </p:cNvPicPr>
          <p:nvPr userDrawn="1"/>
        </p:nvPicPr>
        <p:blipFill>
          <a:blip r:embed="rId2" cstate="print"/>
          <a:stretch>
            <a:fillRect/>
          </a:stretch>
        </p:blipFill>
        <p:spPr>
          <a:xfrm>
            <a:off x="3875021" y="6345614"/>
            <a:ext cx="1332000" cy="190516"/>
          </a:xfrm>
          <a:prstGeom prst="rect">
            <a:avLst/>
          </a:prstGeom>
        </p:spPr>
      </p:pic>
    </p:spTree>
    <p:extLst>
      <p:ext uri="{BB962C8B-B14F-4D97-AF65-F5344CB8AC3E}">
        <p14:creationId xmlns:p14="http://schemas.microsoft.com/office/powerpoint/2010/main" val="380746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el 1"/>
          <p:cNvSpPr>
            <a:spLocks noGrp="1"/>
          </p:cNvSpPr>
          <p:nvPr>
            <p:ph type="title" hasCustomPrompt="1"/>
          </p:nvPr>
        </p:nvSpPr>
        <p:spPr>
          <a:xfrm>
            <a:off x="0" y="2422800"/>
            <a:ext cx="4392538" cy="580546"/>
          </a:xfrm>
          <a:prstGeom prst="rect">
            <a:avLst/>
          </a:prstGeom>
        </p:spPr>
        <p:txBody>
          <a:bodyPr anchor="b"/>
          <a:lstStyle>
            <a:lvl1pPr algn="ctr">
              <a:defRPr sz="2400">
                <a:solidFill>
                  <a:schemeClr val="tx1"/>
                </a:solidFill>
                <a:latin typeface="Verdana" panose="020B0604030504040204" pitchFamily="34" charset="0"/>
                <a:ea typeface="Verdana" panose="020B0604030504040204" pitchFamily="34" charset="0"/>
              </a:defRPr>
            </a:lvl1pPr>
          </a:lstStyle>
          <a:p>
            <a:r>
              <a:rPr lang="en-GB" noProof="0"/>
              <a:t>[presentation title]</a:t>
            </a:r>
          </a:p>
        </p:txBody>
      </p:sp>
      <p:sp>
        <p:nvSpPr>
          <p:cNvPr id="7" name="Textplatzhalter 2"/>
          <p:cNvSpPr>
            <a:spLocks noGrp="1"/>
          </p:cNvSpPr>
          <p:nvPr>
            <p:ph type="body" idx="1" hasCustomPrompt="1"/>
          </p:nvPr>
        </p:nvSpPr>
        <p:spPr>
          <a:xfrm>
            <a:off x="0" y="3198600"/>
            <a:ext cx="4392538" cy="460800"/>
          </a:xfrm>
          <a:prstGeom prst="rect">
            <a:avLst/>
          </a:prstGeom>
        </p:spPr>
        <p:txBody>
          <a:bodyPr/>
          <a:lstStyle>
            <a:lvl1pPr marL="0" indent="0" algn="ctr">
              <a:buNone/>
              <a:defRPr sz="1200" baseline="0">
                <a:solidFill>
                  <a:srgbClr val="E20078"/>
                </a:solidFill>
                <a:latin typeface="Verdana" panose="020B0604030504040204" pitchFamily="34" charset="0"/>
                <a:ea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[first name] [last name]</a:t>
            </a:r>
            <a:br>
              <a:rPr lang="en-GB" noProof="0"/>
            </a:br>
            <a:r>
              <a:rPr lang="en-GB" noProof="0"/>
              <a:t>[dd month yyyy]</a:t>
            </a:r>
          </a:p>
        </p:txBody>
      </p:sp>
      <p:pic>
        <p:nvPicPr>
          <p:cNvPr id="8" name="Grafik 6" descr="schoenherr-logo-grey-CMYK.gif">
            <a:extLst>
              <a:ext uri="{FF2B5EF4-FFF2-40B4-BE49-F238E27FC236}">
                <a16:creationId xmlns:a16="http://schemas.microsoft.com/office/drawing/2014/main" id="{AE12F03C-C190-42C7-8999-7148D6873ECD}"/>
              </a:ext>
            </a:extLst>
          </p:cNvPr>
          <p:cNvPicPr>
            <a:picLocks noChangeAspect="1"/>
          </p:cNvPicPr>
          <p:nvPr userDrawn="1"/>
        </p:nvPicPr>
        <p:blipFill>
          <a:blip r:embed="rId2" cstate="print"/>
          <a:stretch>
            <a:fillRect/>
          </a:stretch>
        </p:blipFill>
        <p:spPr>
          <a:xfrm>
            <a:off x="3897597" y="6345614"/>
            <a:ext cx="1332000" cy="190516"/>
          </a:xfrm>
          <a:prstGeom prst="rect">
            <a:avLst/>
          </a:prstGeom>
        </p:spPr>
      </p:pic>
    </p:spTree>
    <p:extLst>
      <p:ext uri="{BB962C8B-B14F-4D97-AF65-F5344CB8AC3E}">
        <p14:creationId xmlns:p14="http://schemas.microsoft.com/office/powerpoint/2010/main" val="417602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bullet points">
    <p:spTree>
      <p:nvGrpSpPr>
        <p:cNvPr id="1" name=""/>
        <p:cNvGrpSpPr/>
        <p:nvPr/>
      </p:nvGrpSpPr>
      <p:grpSpPr>
        <a:xfrm>
          <a:off x="0" y="0"/>
          <a:ext cx="0" cy="0"/>
          <a:chOff x="0" y="0"/>
          <a:chExt cx="0" cy="0"/>
        </a:xfrm>
      </p:grpSpPr>
      <p:sp>
        <p:nvSpPr>
          <p:cNvPr id="9" name="Inhaltsplatzhalter 8"/>
          <p:cNvSpPr>
            <a:spLocks noGrp="1"/>
          </p:cNvSpPr>
          <p:nvPr>
            <p:ph sz="quarter" idx="13"/>
          </p:nvPr>
        </p:nvSpPr>
        <p:spPr>
          <a:xfrm>
            <a:off x="378853" y="1315363"/>
            <a:ext cx="8097370" cy="4491620"/>
          </a:xfrm>
          <a:prstGeom prst="rect">
            <a:avLst/>
          </a:prstGeom>
        </p:spPr>
        <p:txBody>
          <a:bodyPr/>
          <a:lstStyle>
            <a:lvl1pPr marL="342900" indent="-342900">
              <a:spcBef>
                <a:spcPts val="0"/>
              </a:spcBef>
              <a:spcAft>
                <a:spcPts val="1800"/>
              </a:spcAft>
              <a:buFont typeface="Arial" panose="020B0604020202020204" pitchFamily="34" charset="0"/>
              <a:buChar char="•"/>
              <a:defRPr sz="1600">
                <a:solidFill>
                  <a:schemeClr val="tx1"/>
                </a:solidFill>
                <a:latin typeface="Verdana" panose="020B0604030504040204" pitchFamily="34" charset="0"/>
                <a:ea typeface="Verdana" panose="020B0604030504040204" pitchFamily="34" charset="0"/>
              </a:defRPr>
            </a:lvl1pPr>
            <a:lvl2pPr>
              <a:spcBef>
                <a:spcPts val="0"/>
              </a:spcBef>
              <a:spcAft>
                <a:spcPts val="1800"/>
              </a:spcAft>
              <a:buFont typeface="Century Gothic" pitchFamily="34" charset="0"/>
              <a:buChar char="-"/>
              <a:defRPr sz="1600">
                <a:solidFill>
                  <a:schemeClr val="tx1"/>
                </a:solidFill>
                <a:latin typeface="Verdana" panose="020B0604030504040204" pitchFamily="34" charset="0"/>
                <a:ea typeface="Verdana" panose="020B0604030504040204" pitchFamily="34" charset="0"/>
              </a:defRPr>
            </a:lvl2pPr>
            <a:lvl3pPr>
              <a:spcBef>
                <a:spcPts val="0"/>
              </a:spcBef>
              <a:spcAft>
                <a:spcPts val="1800"/>
              </a:spcAft>
              <a:defRPr sz="1600">
                <a:solidFill>
                  <a:schemeClr val="tx1"/>
                </a:solidFill>
                <a:latin typeface="Verdana" panose="020B0604030504040204" pitchFamily="34" charset="0"/>
                <a:ea typeface="Verdana" panose="020B060403050404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noProof="0" dirty="0"/>
              <a:t>Click to edit Master text styles</a:t>
            </a:r>
          </a:p>
          <a:p>
            <a:pPr lvl="1"/>
            <a:r>
              <a:rPr lang="en-US" noProof="0" dirty="0"/>
              <a:t>Second level</a:t>
            </a:r>
          </a:p>
          <a:p>
            <a:pPr lvl="2"/>
            <a:r>
              <a:rPr lang="en-US" noProof="0" dirty="0"/>
              <a:t>Third level</a:t>
            </a:r>
          </a:p>
        </p:txBody>
      </p:sp>
      <p:sp>
        <p:nvSpPr>
          <p:cNvPr id="2" name="Rechteck 1"/>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grpSp>
        <p:nvGrpSpPr>
          <p:cNvPr id="3" name="Group 2">
            <a:extLst>
              <a:ext uri="{FF2B5EF4-FFF2-40B4-BE49-F238E27FC236}">
                <a16:creationId xmlns:a16="http://schemas.microsoft.com/office/drawing/2014/main" id="{695FD695-8100-4AAC-84C4-9D36427E357B}"/>
              </a:ext>
            </a:extLst>
          </p:cNvPr>
          <p:cNvGrpSpPr/>
          <p:nvPr userDrawn="1"/>
        </p:nvGrpSpPr>
        <p:grpSpPr>
          <a:xfrm>
            <a:off x="423676" y="979096"/>
            <a:ext cx="8309162" cy="144000"/>
            <a:chOff x="423676" y="979096"/>
            <a:chExt cx="8309162" cy="144000"/>
          </a:xfrm>
        </p:grpSpPr>
        <p:cxnSp>
          <p:nvCxnSpPr>
            <p:cNvPr id="11" name="Straight Connector 10">
              <a:extLst>
                <a:ext uri="{FF2B5EF4-FFF2-40B4-BE49-F238E27FC236}">
                  <a16:creationId xmlns:a16="http://schemas.microsoft.com/office/drawing/2014/main" id="{DB5D5B2A-274B-495E-AB24-E49D7C7577F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57206A9-1B0F-40B4-9F85-CE65B155A88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Grafik 6" descr="schoenherr-logo-grey-CMYK.gif">
            <a:extLst>
              <a:ext uri="{FF2B5EF4-FFF2-40B4-BE49-F238E27FC236}">
                <a16:creationId xmlns:a16="http://schemas.microsoft.com/office/drawing/2014/main" id="{526D1A53-6152-4305-B336-614AD06BA8C9}"/>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14" name="Textfeld 5">
            <a:extLst>
              <a:ext uri="{FF2B5EF4-FFF2-40B4-BE49-F238E27FC236}">
                <a16:creationId xmlns:a16="http://schemas.microsoft.com/office/drawing/2014/main" id="{65146161-4A1B-4DAE-9650-7FFCFCD7E0B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
        <p:nvSpPr>
          <p:cNvPr id="15" name="Titel 1">
            <a:extLst>
              <a:ext uri="{FF2B5EF4-FFF2-40B4-BE49-F238E27FC236}">
                <a16:creationId xmlns:a16="http://schemas.microsoft.com/office/drawing/2014/main" id="{FFD24B29-B48A-4460-BFCC-D8838220B86A}"/>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3640672030"/>
      </p:ext>
    </p:extLst>
  </p:cSld>
  <p:clrMapOvr>
    <a:masterClrMapping/>
  </p:clrMapOvr>
  <p:extLst>
    <p:ext uri="{DCECCB84-F9BA-43D5-87BE-67443E8EF086}">
      <p15:sldGuideLst xmlns:p15="http://schemas.microsoft.com/office/powerpoint/2012/main">
        <p15:guide id="1" orient="horz" pos="1117" userDrawn="1">
          <p15:clr>
            <a:srgbClr val="FBAE40"/>
          </p15:clr>
        </p15:guide>
        <p15:guide id="2" pos="295" userDrawn="1">
          <p15:clr>
            <a:srgbClr val="FBAE40"/>
          </p15:clr>
        </p15:guide>
        <p15:guide id="3" pos="5352" userDrawn="1">
          <p15:clr>
            <a:srgbClr val="FBAE40"/>
          </p15:clr>
        </p15:guide>
        <p15:guide id="4" pos="2789" userDrawn="1">
          <p15:clr>
            <a:srgbClr val="FBAE40"/>
          </p15:clr>
        </p15:guide>
        <p15:guide id="5" orient="horz" pos="3952" userDrawn="1">
          <p15:clr>
            <a:srgbClr val="FBAE40"/>
          </p15:clr>
        </p15:guide>
        <p15:guide id="6" orient="horz" pos="2523" userDrawn="1">
          <p15:clr>
            <a:srgbClr val="FBAE40"/>
          </p15:clr>
        </p15:guide>
        <p15:guide id="7" pos="226" userDrawn="1">
          <p15:clr>
            <a:srgbClr val="FBAE40"/>
          </p15:clr>
        </p15:guide>
        <p15:guide id="8" orient="horz" pos="84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line">
    <p:spTree>
      <p:nvGrpSpPr>
        <p:cNvPr id="1" name=""/>
        <p:cNvGrpSpPr/>
        <p:nvPr/>
      </p:nvGrpSpPr>
      <p:grpSpPr>
        <a:xfrm>
          <a:off x="0" y="0"/>
          <a:ext cx="0" cy="0"/>
          <a:chOff x="0" y="0"/>
          <a:chExt cx="0" cy="0"/>
        </a:xfrm>
      </p:grpSpPr>
      <p:sp>
        <p:nvSpPr>
          <p:cNvPr id="3" name="Inhaltsplatzhalter 8">
            <a:extLst>
              <a:ext uri="{FF2B5EF4-FFF2-40B4-BE49-F238E27FC236}">
                <a16:creationId xmlns:a16="http://schemas.microsoft.com/office/drawing/2014/main" id="{F8F3D651-92DE-4A36-857A-861A93CCF064}"/>
              </a:ext>
            </a:extLst>
          </p:cNvPr>
          <p:cNvSpPr>
            <a:spLocks noGrp="1"/>
          </p:cNvSpPr>
          <p:nvPr>
            <p:ph sz="quarter" idx="13" hasCustomPrompt="1"/>
          </p:nvPr>
        </p:nvSpPr>
        <p:spPr>
          <a:xfrm>
            <a:off x="381002" y="1284090"/>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9" name="Inhaltsplatzhalter 8">
            <a:extLst>
              <a:ext uri="{FF2B5EF4-FFF2-40B4-BE49-F238E27FC236}">
                <a16:creationId xmlns:a16="http://schemas.microsoft.com/office/drawing/2014/main" id="{77BE07BB-E292-4561-8818-581208D9530A}"/>
              </a:ext>
            </a:extLst>
          </p:cNvPr>
          <p:cNvSpPr>
            <a:spLocks noGrp="1"/>
          </p:cNvSpPr>
          <p:nvPr>
            <p:ph sz="quarter" idx="14" hasCustomPrompt="1"/>
          </p:nvPr>
        </p:nvSpPr>
        <p:spPr>
          <a:xfrm>
            <a:off x="381001" y="3140599"/>
            <a:ext cx="8097370" cy="445527"/>
          </a:xfrm>
          <a:prstGeom prst="rect">
            <a:avLst/>
          </a:prstGeom>
        </p:spPr>
        <p:txBody>
          <a:bodyPr/>
          <a:lstStyle>
            <a:lvl1pPr marL="0" indent="0">
              <a:spcBef>
                <a:spcPts val="0"/>
              </a:spcBef>
              <a:spcAft>
                <a:spcPts val="1800"/>
              </a:spcAft>
              <a:buFont typeface="Arial" panose="020B0604020202020204" pitchFamily="34" charset="0"/>
              <a:buNone/>
              <a:defRPr sz="16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Subheadline</a:t>
            </a:r>
          </a:p>
        </p:txBody>
      </p:sp>
      <p:sp>
        <p:nvSpPr>
          <p:cNvPr id="11" name="Inhaltsplatzhalter 8">
            <a:extLst>
              <a:ext uri="{FF2B5EF4-FFF2-40B4-BE49-F238E27FC236}">
                <a16:creationId xmlns:a16="http://schemas.microsoft.com/office/drawing/2014/main" id="{2B2E481B-1E31-406B-9206-09A00BB0DB56}"/>
              </a:ext>
            </a:extLst>
          </p:cNvPr>
          <p:cNvSpPr>
            <a:spLocks noGrp="1"/>
          </p:cNvSpPr>
          <p:nvPr>
            <p:ph sz="quarter" idx="15" hasCustomPrompt="1"/>
          </p:nvPr>
        </p:nvSpPr>
        <p:spPr>
          <a:xfrm>
            <a:off x="381001" y="3689239"/>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12" name="Rechteck 1">
            <a:extLst>
              <a:ext uri="{FF2B5EF4-FFF2-40B4-BE49-F238E27FC236}">
                <a16:creationId xmlns:a16="http://schemas.microsoft.com/office/drawing/2014/main" id="{CEB0C034-A1D1-42F0-A5B2-1FE12238ED2D}"/>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187E297B-EDA1-4AAB-9007-E240D4E24495}"/>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D0DAEC50-BA8B-4C19-B6D0-B568AA2EC19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5" name="Group 14">
            <a:extLst>
              <a:ext uri="{FF2B5EF4-FFF2-40B4-BE49-F238E27FC236}">
                <a16:creationId xmlns:a16="http://schemas.microsoft.com/office/drawing/2014/main" id="{8B112031-C2CF-4A15-B79F-AFF2FA40E516}"/>
              </a:ext>
            </a:extLst>
          </p:cNvPr>
          <p:cNvGrpSpPr/>
          <p:nvPr userDrawn="1"/>
        </p:nvGrpSpPr>
        <p:grpSpPr>
          <a:xfrm>
            <a:off x="423676" y="979096"/>
            <a:ext cx="8309162" cy="144000"/>
            <a:chOff x="423676" y="979096"/>
            <a:chExt cx="8309162" cy="144000"/>
          </a:xfrm>
        </p:grpSpPr>
        <p:cxnSp>
          <p:nvCxnSpPr>
            <p:cNvPr id="16" name="Straight Connector 15">
              <a:extLst>
                <a:ext uri="{FF2B5EF4-FFF2-40B4-BE49-F238E27FC236}">
                  <a16:creationId xmlns:a16="http://schemas.microsoft.com/office/drawing/2014/main" id="{8E62A18E-A417-4557-840D-D143AC2D23FE}"/>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B103B1CC-A60B-4750-8EA9-3D30E29A45F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el 1">
            <a:extLst>
              <a:ext uri="{FF2B5EF4-FFF2-40B4-BE49-F238E27FC236}">
                <a16:creationId xmlns:a16="http://schemas.microsoft.com/office/drawing/2014/main" id="{4D804510-72F8-48F5-BA94-4B37B21AF046}"/>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304684952"/>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2789" userDrawn="1">
          <p15:clr>
            <a:srgbClr val="FBAE40"/>
          </p15:clr>
        </p15:guide>
        <p15:guide id="4" pos="5352" userDrawn="1">
          <p15:clr>
            <a:srgbClr val="FBAE40"/>
          </p15:clr>
        </p15:guide>
        <p15:guide id="5" orient="horz" pos="2432" userDrawn="1">
          <p15:clr>
            <a:srgbClr val="FBAE40"/>
          </p15:clr>
        </p15:guide>
        <p15:guide id="6" orient="horz" pos="1117" userDrawn="1">
          <p15:clr>
            <a:srgbClr val="FBAE40"/>
          </p15:clr>
        </p15:guide>
        <p15:guide id="7" orient="horz" pos="2228" userDrawn="1">
          <p15:clr>
            <a:srgbClr val="FBAE40"/>
          </p15:clr>
        </p15:guide>
        <p15:guide id="8" orient="horz" pos="2636" userDrawn="1">
          <p15:clr>
            <a:srgbClr val="FBAE40"/>
          </p15:clr>
        </p15:guide>
        <p15:guide id="9" orient="horz" pos="372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58775" y="1319522"/>
            <a:ext cx="3850177"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8" name="Inhaltsplatzhalter 8">
            <a:extLst>
              <a:ext uri="{FF2B5EF4-FFF2-40B4-BE49-F238E27FC236}">
                <a16:creationId xmlns:a16="http://schemas.microsoft.com/office/drawing/2014/main" id="{99465587-D07B-4B9A-A85F-728D90FEFB73}"/>
              </a:ext>
            </a:extLst>
          </p:cNvPr>
          <p:cNvSpPr>
            <a:spLocks noGrp="1"/>
          </p:cNvSpPr>
          <p:nvPr>
            <p:ph sz="quarter" idx="14" hasCustomPrompt="1"/>
          </p:nvPr>
        </p:nvSpPr>
        <p:spPr>
          <a:xfrm>
            <a:off x="4695614" y="1319522"/>
            <a:ext cx="3760531"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dirty="0"/>
              <a:t>Text</a:t>
            </a:r>
          </a:p>
        </p:txBody>
      </p:sp>
      <p:sp>
        <p:nvSpPr>
          <p:cNvPr id="11" name="Rechteck 1">
            <a:extLst>
              <a:ext uri="{FF2B5EF4-FFF2-40B4-BE49-F238E27FC236}">
                <a16:creationId xmlns:a16="http://schemas.microsoft.com/office/drawing/2014/main" id="{E3396553-5C8C-47B4-84C1-E3A71A90332D}"/>
              </a:ext>
            </a:extLst>
          </p:cNvPr>
          <p:cNvSpPr/>
          <p:nvPr userDrawn="1"/>
        </p:nvSpPr>
        <p:spPr>
          <a:xfrm>
            <a:off x="8575200" y="6321600"/>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E9A5AA68-AE8E-446C-86CB-FE01CE2D7572}"/>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8264223A-3E7F-4C30-AFCA-605BB80D94E0}"/>
              </a:ext>
            </a:extLst>
          </p:cNvPr>
          <p:cNvSpPr txBox="1"/>
          <p:nvPr userDrawn="1"/>
        </p:nvSpPr>
        <p:spPr>
          <a:xfrm>
            <a:off x="381600"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0" name="Group 9">
            <a:extLst>
              <a:ext uri="{FF2B5EF4-FFF2-40B4-BE49-F238E27FC236}">
                <a16:creationId xmlns:a16="http://schemas.microsoft.com/office/drawing/2014/main" id="{B54EFC48-41AF-4235-A936-687DDEAB288F}"/>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C08EB32A-E601-4549-B45D-63ACA7D22B1F}"/>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F99D1D58-9C06-43C0-9B34-DE89C4EE1C4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4FA2B7ED-9912-4C1F-B747-F4E1D853DD92}"/>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569041704"/>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orient="horz" pos="2523" userDrawn="1">
          <p15:clr>
            <a:srgbClr val="FBAE40"/>
          </p15:clr>
        </p15:guide>
        <p15:guide id="4" orient="horz" pos="1117" userDrawn="1">
          <p15:clr>
            <a:srgbClr val="FBAE40"/>
          </p15:clr>
        </p15:guide>
        <p15:guide id="5" orient="horz" pos="3974" userDrawn="1">
          <p15:clr>
            <a:srgbClr val="FBAE40"/>
          </p15:clr>
        </p15:guide>
        <p15:guide id="6" pos="53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V template">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81001" y="1254338"/>
            <a:ext cx="5304904"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0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3" name="Text Placeholder 2">
            <a:extLst>
              <a:ext uri="{FF2B5EF4-FFF2-40B4-BE49-F238E27FC236}">
                <a16:creationId xmlns:a16="http://schemas.microsoft.com/office/drawing/2014/main" id="{2A417607-ABBB-472C-9FDE-4E6381969C29}"/>
              </a:ext>
            </a:extLst>
          </p:cNvPr>
          <p:cNvSpPr>
            <a:spLocks noGrp="1"/>
          </p:cNvSpPr>
          <p:nvPr>
            <p:ph type="body" sz="quarter" idx="14" hasCustomPrompt="1"/>
          </p:nvPr>
        </p:nvSpPr>
        <p:spPr>
          <a:xfrm>
            <a:off x="6201989" y="1254338"/>
            <a:ext cx="1446212" cy="830263"/>
          </a:xfrm>
          <a:prstGeom prst="rect">
            <a:avLst/>
          </a:prstGeom>
        </p:spPr>
        <p:txBody>
          <a:bodyPr/>
          <a:lstStyle>
            <a:lvl1pPr marL="0" indent="0">
              <a:buNone/>
              <a:defRPr sz="900">
                <a:solidFill>
                  <a:schemeClr val="tx1"/>
                </a:solidFill>
                <a:latin typeface="Verdana" panose="020B0604030504040204" pitchFamily="34" charset="0"/>
                <a:ea typeface="Verdana" panose="020B0604030504040204" pitchFamily="34" charset="0"/>
              </a:defRPr>
            </a:lvl1pPr>
          </a:lstStyle>
          <a:p>
            <a:pPr lvl="0"/>
            <a:r>
              <a:rPr lang="en-GB" noProof="0"/>
              <a:t>Name</a:t>
            </a:r>
          </a:p>
          <a:p>
            <a:pPr lvl="0"/>
            <a:r>
              <a:rPr lang="en-GB" noProof="0"/>
              <a:t>Position</a:t>
            </a:r>
          </a:p>
          <a:p>
            <a:pPr lvl="0"/>
            <a:endParaRPr lang="en-GB" noProof="0"/>
          </a:p>
          <a:p>
            <a:pPr lvl="0"/>
            <a:r>
              <a:rPr lang="en-GB" noProof="0"/>
              <a:t>T:</a:t>
            </a:r>
          </a:p>
          <a:p>
            <a:pPr lvl="0"/>
            <a:r>
              <a:rPr lang="en-GB" noProof="0"/>
              <a:t>E:</a:t>
            </a:r>
          </a:p>
        </p:txBody>
      </p:sp>
      <p:sp>
        <p:nvSpPr>
          <p:cNvPr id="16" name="Picture Placeholder 15">
            <a:extLst>
              <a:ext uri="{FF2B5EF4-FFF2-40B4-BE49-F238E27FC236}">
                <a16:creationId xmlns:a16="http://schemas.microsoft.com/office/drawing/2014/main" id="{24765B4D-19D5-4ED1-8F1C-3591B8D96BEB}"/>
              </a:ext>
            </a:extLst>
          </p:cNvPr>
          <p:cNvSpPr>
            <a:spLocks noGrp="1"/>
          </p:cNvSpPr>
          <p:nvPr>
            <p:ph type="pic" sz="quarter" idx="15" hasCustomPrompt="1"/>
          </p:nvPr>
        </p:nvSpPr>
        <p:spPr>
          <a:xfrm>
            <a:off x="7648576" y="1254788"/>
            <a:ext cx="829796" cy="1112866"/>
          </a:xfrm>
          <a:prstGeom prst="rect">
            <a:avLst/>
          </a:prstGeom>
        </p:spPr>
        <p:txBody>
          <a:bodyPr/>
          <a:lstStyle>
            <a:lvl1pPr marL="0" indent="0">
              <a:buNone/>
              <a:defRPr sz="900">
                <a:solidFill>
                  <a:schemeClr val="tx1"/>
                </a:solidFill>
                <a:latin typeface="+mj-lt"/>
              </a:defRPr>
            </a:lvl1pPr>
          </a:lstStyle>
          <a:p>
            <a:r>
              <a:rPr lang="de-DE" dirty="0" err="1"/>
              <a:t>Photo</a:t>
            </a:r>
            <a:endParaRPr lang="de-AT" dirty="0"/>
          </a:p>
        </p:txBody>
      </p:sp>
      <p:pic>
        <p:nvPicPr>
          <p:cNvPr id="17" name="Picture 2" descr="C:\Users\Gajic\Desktop\quoatation_signs_lindingerv2.png">
            <a:extLst>
              <a:ext uri="{FF2B5EF4-FFF2-40B4-BE49-F238E27FC236}">
                <a16:creationId xmlns:a16="http://schemas.microsoft.com/office/drawing/2014/main" id="{C89FC3CE-CD17-42EB-B710-043C5931F63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6295852" y="2820009"/>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20" name="Text Placeholder 19">
            <a:extLst>
              <a:ext uri="{FF2B5EF4-FFF2-40B4-BE49-F238E27FC236}">
                <a16:creationId xmlns:a16="http://schemas.microsoft.com/office/drawing/2014/main" id="{9BE5BFFD-2B35-4142-95AC-6F56F3C5EA8B}"/>
              </a:ext>
            </a:extLst>
          </p:cNvPr>
          <p:cNvSpPr>
            <a:spLocks noGrp="1"/>
          </p:cNvSpPr>
          <p:nvPr>
            <p:ph type="body" sz="quarter" idx="16" hasCustomPrompt="1"/>
          </p:nvPr>
        </p:nvSpPr>
        <p:spPr>
          <a:xfrm>
            <a:off x="6201989" y="3266151"/>
            <a:ext cx="227685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3" name="Rechteck 1">
            <a:extLst>
              <a:ext uri="{FF2B5EF4-FFF2-40B4-BE49-F238E27FC236}">
                <a16:creationId xmlns:a16="http://schemas.microsoft.com/office/drawing/2014/main" id="{B2253462-1EE6-4E77-9BC3-337D9962B3BB}"/>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94A196B3-0589-48E8-8B71-A5F240FC4666}"/>
              </a:ext>
            </a:extLst>
          </p:cNvPr>
          <p:cNvPicPr>
            <a:picLocks noChangeAspect="1"/>
          </p:cNvPicPr>
          <p:nvPr userDrawn="1"/>
        </p:nvPicPr>
        <p:blipFill>
          <a:blip r:embed="rId3" cstate="print"/>
          <a:stretch>
            <a:fillRect/>
          </a:stretch>
        </p:blipFill>
        <p:spPr>
          <a:xfrm>
            <a:off x="3898800" y="6346800"/>
            <a:ext cx="1332000" cy="190516"/>
          </a:xfrm>
          <a:prstGeom prst="rect">
            <a:avLst/>
          </a:prstGeom>
        </p:spPr>
      </p:pic>
      <p:sp>
        <p:nvSpPr>
          <p:cNvPr id="19" name="Textfeld 5">
            <a:extLst>
              <a:ext uri="{FF2B5EF4-FFF2-40B4-BE49-F238E27FC236}">
                <a16:creationId xmlns:a16="http://schemas.microsoft.com/office/drawing/2014/main" id="{BF26F696-C633-446C-923B-FAB1428C141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21" name="Group 20">
            <a:extLst>
              <a:ext uri="{FF2B5EF4-FFF2-40B4-BE49-F238E27FC236}">
                <a16:creationId xmlns:a16="http://schemas.microsoft.com/office/drawing/2014/main" id="{1552F669-7BB9-404F-A48C-4C51A2BB9BB1}"/>
              </a:ext>
            </a:extLst>
          </p:cNvPr>
          <p:cNvGrpSpPr/>
          <p:nvPr userDrawn="1"/>
        </p:nvGrpSpPr>
        <p:grpSpPr>
          <a:xfrm>
            <a:off x="423676" y="979096"/>
            <a:ext cx="8309162" cy="144000"/>
            <a:chOff x="423676" y="979096"/>
            <a:chExt cx="8309162" cy="144000"/>
          </a:xfrm>
        </p:grpSpPr>
        <p:cxnSp>
          <p:nvCxnSpPr>
            <p:cNvPr id="22" name="Straight Connector 21">
              <a:extLst>
                <a:ext uri="{FF2B5EF4-FFF2-40B4-BE49-F238E27FC236}">
                  <a16:creationId xmlns:a16="http://schemas.microsoft.com/office/drawing/2014/main" id="{F67EF9A6-D1B8-411E-902E-2B92142E926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7C9F3F45-E616-4A5F-A675-7E1851016C9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itel 1">
            <a:extLst>
              <a:ext uri="{FF2B5EF4-FFF2-40B4-BE49-F238E27FC236}">
                <a16:creationId xmlns:a16="http://schemas.microsoft.com/office/drawing/2014/main" id="{7A0F64BB-C315-40E5-BA2D-20E131924399}"/>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82553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fice">
    <p:spTree>
      <p:nvGrpSpPr>
        <p:cNvPr id="1" name=""/>
        <p:cNvGrpSpPr/>
        <p:nvPr/>
      </p:nvGrpSpPr>
      <p:grpSpPr>
        <a:xfrm>
          <a:off x="0" y="0"/>
          <a:ext cx="0" cy="0"/>
          <a:chOff x="0" y="0"/>
          <a:chExt cx="0" cy="0"/>
        </a:xfrm>
      </p:grpSpPr>
      <p:pic>
        <p:nvPicPr>
          <p:cNvPr id="10" name="Picture 2" descr="C:\Users\Gajic\Desktop\quoatation_signs_lindingerv2.png">
            <a:extLst>
              <a:ext uri="{FF2B5EF4-FFF2-40B4-BE49-F238E27FC236}">
                <a16:creationId xmlns:a16="http://schemas.microsoft.com/office/drawing/2014/main" id="{388518F0-45A8-4024-9DAD-1EE27F3AA6F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470474" y="3495344"/>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9">
            <a:extLst>
              <a:ext uri="{FF2B5EF4-FFF2-40B4-BE49-F238E27FC236}">
                <a16:creationId xmlns:a16="http://schemas.microsoft.com/office/drawing/2014/main" id="{170C88D6-3616-4804-994B-A520603C9990}"/>
              </a:ext>
            </a:extLst>
          </p:cNvPr>
          <p:cNvSpPr>
            <a:spLocks noGrp="1"/>
          </p:cNvSpPr>
          <p:nvPr>
            <p:ph type="body" sz="quarter" idx="16" hasCustomPrompt="1"/>
          </p:nvPr>
        </p:nvSpPr>
        <p:spPr>
          <a:xfrm>
            <a:off x="381001" y="3941486"/>
            <a:ext cx="229151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4" name="Picture Placeholder 13">
            <a:extLst>
              <a:ext uri="{FF2B5EF4-FFF2-40B4-BE49-F238E27FC236}">
                <a16:creationId xmlns:a16="http://schemas.microsoft.com/office/drawing/2014/main" id="{C8924C5F-9D33-4652-870B-84F78EC94F38}"/>
              </a:ext>
            </a:extLst>
          </p:cNvPr>
          <p:cNvSpPr>
            <a:spLocks noGrp="1"/>
          </p:cNvSpPr>
          <p:nvPr>
            <p:ph type="pic" sz="quarter" idx="17" hasCustomPrompt="1"/>
          </p:nvPr>
        </p:nvSpPr>
        <p:spPr>
          <a:xfrm>
            <a:off x="3598863" y="1793888"/>
            <a:ext cx="5545137" cy="4089400"/>
          </a:xfrm>
          <a:prstGeom prst="rect">
            <a:avLst/>
          </a:prstGeom>
        </p:spPr>
        <p:txBody>
          <a:bodyPr/>
          <a:lstStyle>
            <a:lvl1pPr marL="0" indent="0">
              <a:buNone/>
              <a:defRPr>
                <a:solidFill>
                  <a:schemeClr val="tx1"/>
                </a:solidFill>
                <a:latin typeface="+mj-lt"/>
              </a:defRPr>
            </a:lvl1pPr>
          </a:lstStyle>
          <a:p>
            <a:r>
              <a:rPr lang="de-DE" dirty="0" err="1"/>
              <a:t>map</a:t>
            </a:r>
            <a:endParaRPr lang="de-AT" dirty="0"/>
          </a:p>
        </p:txBody>
      </p:sp>
      <p:sp>
        <p:nvSpPr>
          <p:cNvPr id="7" name="Inhaltsplatzhalter 8">
            <a:extLst>
              <a:ext uri="{FF2B5EF4-FFF2-40B4-BE49-F238E27FC236}">
                <a16:creationId xmlns:a16="http://schemas.microsoft.com/office/drawing/2014/main" id="{4B136844-3DC0-49BB-942F-827E62721656}"/>
              </a:ext>
            </a:extLst>
          </p:cNvPr>
          <p:cNvSpPr>
            <a:spLocks noGrp="1"/>
          </p:cNvSpPr>
          <p:nvPr>
            <p:ph sz="quarter" idx="13" hasCustomPrompt="1"/>
          </p:nvPr>
        </p:nvSpPr>
        <p:spPr>
          <a:xfrm>
            <a:off x="381001" y="1378090"/>
            <a:ext cx="5304904" cy="1853149"/>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2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3" name="Rechteck 1">
            <a:extLst>
              <a:ext uri="{FF2B5EF4-FFF2-40B4-BE49-F238E27FC236}">
                <a16:creationId xmlns:a16="http://schemas.microsoft.com/office/drawing/2014/main" id="{75B47967-0875-43DB-ADDE-BF68CA3A5FC8}"/>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5B650C86-9FC6-426A-9040-E77BDF134D6F}"/>
              </a:ext>
            </a:extLst>
          </p:cNvPr>
          <p:cNvPicPr>
            <a:picLocks noChangeAspect="1"/>
          </p:cNvPicPr>
          <p:nvPr userDrawn="1"/>
        </p:nvPicPr>
        <p:blipFill>
          <a:blip r:embed="rId3" cstate="print"/>
          <a:stretch>
            <a:fillRect/>
          </a:stretch>
        </p:blipFill>
        <p:spPr>
          <a:xfrm>
            <a:off x="3898800" y="6345614"/>
            <a:ext cx="1332000" cy="190516"/>
          </a:xfrm>
          <a:prstGeom prst="rect">
            <a:avLst/>
          </a:prstGeom>
        </p:spPr>
      </p:pic>
      <p:sp>
        <p:nvSpPr>
          <p:cNvPr id="19" name="Textfeld 5">
            <a:extLst>
              <a:ext uri="{FF2B5EF4-FFF2-40B4-BE49-F238E27FC236}">
                <a16:creationId xmlns:a16="http://schemas.microsoft.com/office/drawing/2014/main" id="{9DA34BCE-D5E6-4CFC-9DB7-6507963610B0}"/>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grpSp>
        <p:nvGrpSpPr>
          <p:cNvPr id="12" name="Group 11">
            <a:extLst>
              <a:ext uri="{FF2B5EF4-FFF2-40B4-BE49-F238E27FC236}">
                <a16:creationId xmlns:a16="http://schemas.microsoft.com/office/drawing/2014/main" id="{C180CEB0-A479-4799-B4DE-7905C397EF40}"/>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FCDCFC63-B8B8-411F-8165-092CBE47ED32}"/>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50075C4-DC8C-463A-912F-E78AA0557AA6}"/>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3C5A223A-578A-4632-B43D-28339E3C34D3}"/>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04179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2" name="Inhaltsplatzhalter 21"/>
          <p:cNvSpPr>
            <a:spLocks noGrp="1"/>
          </p:cNvSpPr>
          <p:nvPr>
            <p:ph sz="quarter" idx="16" hasCustomPrompt="1"/>
          </p:nvPr>
        </p:nvSpPr>
        <p:spPr>
          <a:xfrm>
            <a:off x="1836000" y="1643016"/>
            <a:ext cx="6642371" cy="4413469"/>
          </a:xfrm>
          <a:prstGeom prst="rect">
            <a:avLst/>
          </a:prstGeom>
        </p:spPr>
        <p:txBody>
          <a:bodyPr/>
          <a:lstStyle>
            <a:lvl1pPr marL="0" indent="0">
              <a:buNone/>
              <a:defRPr sz="1600">
                <a:solidFill>
                  <a:schemeClr val="tx1"/>
                </a:solidFill>
                <a:latin typeface="Verdana" panose="020B0604030504040204" pitchFamily="34" charset="0"/>
                <a:ea typeface="Verdana" panose="020B0604030504040204" pitchFamily="34" charset="0"/>
              </a:defRPr>
            </a:lvl1pPr>
          </a:lstStyle>
          <a:p>
            <a:pPr lvl="0"/>
            <a:r>
              <a:rPr lang="en-GB" noProof="0"/>
              <a:t>contact data</a:t>
            </a:r>
          </a:p>
        </p:txBody>
      </p:sp>
      <p:sp>
        <p:nvSpPr>
          <p:cNvPr id="5" name="Bildplatzhalter 4"/>
          <p:cNvSpPr>
            <a:spLocks noGrp="1"/>
          </p:cNvSpPr>
          <p:nvPr>
            <p:ph type="pic" sz="quarter" idx="17" hasCustomPrompt="1"/>
          </p:nvPr>
        </p:nvSpPr>
        <p:spPr>
          <a:xfrm>
            <a:off x="0" y="1283015"/>
            <a:ext cx="1835696" cy="5574985"/>
          </a:xfrm>
          <a:prstGeom prst="rect">
            <a:avLst/>
          </a:prstGeom>
        </p:spPr>
        <p:txBody>
          <a:bodyPr/>
          <a:lstStyle>
            <a:lvl1pPr marL="0" indent="0">
              <a:buNone/>
              <a:defRPr sz="1600" baseline="0">
                <a:solidFill>
                  <a:schemeClr val="tx1"/>
                </a:solidFill>
                <a:latin typeface="Century Gothic" panose="020B0502020202020204" pitchFamily="34" charset="0"/>
              </a:defRPr>
            </a:lvl1pPr>
          </a:lstStyle>
          <a:p>
            <a:r>
              <a:rPr lang="de-AT" dirty="0" err="1"/>
              <a:t>add</a:t>
            </a:r>
            <a:r>
              <a:rPr lang="de-AT" dirty="0"/>
              <a:t> </a:t>
            </a:r>
            <a:r>
              <a:rPr lang="de-AT" dirty="0" err="1"/>
              <a:t>picture</a:t>
            </a:r>
            <a:r>
              <a:rPr lang="de-AT" dirty="0"/>
              <a:t> </a:t>
            </a:r>
            <a:r>
              <a:rPr lang="de-AT" dirty="0" err="1"/>
              <a:t>here</a:t>
            </a:r>
            <a:endParaRPr lang="de-AT" dirty="0"/>
          </a:p>
        </p:txBody>
      </p:sp>
      <p:sp>
        <p:nvSpPr>
          <p:cNvPr id="9" name="Rechteck 1">
            <a:extLst>
              <a:ext uri="{FF2B5EF4-FFF2-40B4-BE49-F238E27FC236}">
                <a16:creationId xmlns:a16="http://schemas.microsoft.com/office/drawing/2014/main" id="{73FD6268-3C94-40E8-BCC0-2ADAB057FB74}"/>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1" name="Grafik 6" descr="schoenherr-logo-grey-CMYK.gif">
            <a:extLst>
              <a:ext uri="{FF2B5EF4-FFF2-40B4-BE49-F238E27FC236}">
                <a16:creationId xmlns:a16="http://schemas.microsoft.com/office/drawing/2014/main" id="{47B73A0A-DA4B-4E9B-A64B-4B2C465A9238}"/>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grpSp>
        <p:nvGrpSpPr>
          <p:cNvPr id="10" name="Group 9">
            <a:extLst>
              <a:ext uri="{FF2B5EF4-FFF2-40B4-BE49-F238E27FC236}">
                <a16:creationId xmlns:a16="http://schemas.microsoft.com/office/drawing/2014/main" id="{752E5046-6615-4962-BBC9-2BB91C0E53D3}"/>
              </a:ext>
            </a:extLst>
          </p:cNvPr>
          <p:cNvGrpSpPr/>
          <p:nvPr userDrawn="1"/>
        </p:nvGrpSpPr>
        <p:grpSpPr>
          <a:xfrm>
            <a:off x="423676" y="979096"/>
            <a:ext cx="8309162" cy="144000"/>
            <a:chOff x="423676" y="979096"/>
            <a:chExt cx="8309162" cy="144000"/>
          </a:xfrm>
        </p:grpSpPr>
        <p:cxnSp>
          <p:nvCxnSpPr>
            <p:cNvPr id="12" name="Straight Connector 11">
              <a:extLst>
                <a:ext uri="{FF2B5EF4-FFF2-40B4-BE49-F238E27FC236}">
                  <a16:creationId xmlns:a16="http://schemas.microsoft.com/office/drawing/2014/main" id="{B0A2F7A7-0B19-4C6F-8D76-CB019A48AC8D}"/>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8174502B-5FE5-4E76-BB66-7DE1BB16D023}"/>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el 1">
            <a:extLst>
              <a:ext uri="{FF2B5EF4-FFF2-40B4-BE49-F238E27FC236}">
                <a16:creationId xmlns:a16="http://schemas.microsoft.com/office/drawing/2014/main" id="{FA59167D-4963-4578-A302-4EF1C6F7008F}"/>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8013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5" name="Rechteck 1">
            <a:extLst>
              <a:ext uri="{FF2B5EF4-FFF2-40B4-BE49-F238E27FC236}">
                <a16:creationId xmlns:a16="http://schemas.microsoft.com/office/drawing/2014/main" id="{E9512794-7EA1-44DA-835D-4207F80F6D23}"/>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6" name="Grafik 6" descr="schoenherr-logo-grey-CMYK.gif">
            <a:extLst>
              <a:ext uri="{FF2B5EF4-FFF2-40B4-BE49-F238E27FC236}">
                <a16:creationId xmlns:a16="http://schemas.microsoft.com/office/drawing/2014/main" id="{E93C1F87-8857-4656-AFDF-BD78D0A7D976}"/>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7" name="Textfeld 5">
            <a:extLst>
              <a:ext uri="{FF2B5EF4-FFF2-40B4-BE49-F238E27FC236}">
                <a16:creationId xmlns:a16="http://schemas.microsoft.com/office/drawing/2014/main" id="{7CAC5299-46D9-4475-8787-F15B05AA3059}"/>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sp>
        <p:nvSpPr>
          <p:cNvPr id="3" name="Picture Placeholder 2">
            <a:extLst>
              <a:ext uri="{FF2B5EF4-FFF2-40B4-BE49-F238E27FC236}">
                <a16:creationId xmlns:a16="http://schemas.microsoft.com/office/drawing/2014/main" id="{76EFB981-E403-4E3F-BE23-B0FA97EC3BDC}"/>
              </a:ext>
            </a:extLst>
          </p:cNvPr>
          <p:cNvSpPr>
            <a:spLocks noGrp="1"/>
          </p:cNvSpPr>
          <p:nvPr>
            <p:ph type="pic" sz="quarter" idx="10" hasCustomPrompt="1"/>
          </p:nvPr>
        </p:nvSpPr>
        <p:spPr>
          <a:xfrm>
            <a:off x="3990975" y="1135217"/>
            <a:ext cx="598086" cy="589151"/>
          </a:xfrm>
          <a:prstGeom prst="flowChartConnector">
            <a:avLst/>
          </a:prstGeom>
        </p:spPr>
        <p:txBody>
          <a:bodyPr/>
          <a:lstStyle>
            <a:lvl1pPr marL="0" indent="0">
              <a:buNone/>
              <a:defRPr sz="800"/>
            </a:lvl1pPr>
          </a:lstStyle>
          <a:p>
            <a:r>
              <a:rPr lang="de-DE" dirty="0" err="1"/>
              <a:t>image</a:t>
            </a:r>
            <a:endParaRPr lang="de-DE" dirty="0"/>
          </a:p>
        </p:txBody>
      </p:sp>
      <p:sp>
        <p:nvSpPr>
          <p:cNvPr id="10" name="Text Placeholder 9">
            <a:extLst>
              <a:ext uri="{FF2B5EF4-FFF2-40B4-BE49-F238E27FC236}">
                <a16:creationId xmlns:a16="http://schemas.microsoft.com/office/drawing/2014/main" id="{86922738-BC61-4E0F-A655-2F2953C716C2}"/>
              </a:ext>
            </a:extLst>
          </p:cNvPr>
          <p:cNvSpPr>
            <a:spLocks noGrp="1"/>
          </p:cNvSpPr>
          <p:nvPr>
            <p:ph type="body" sz="quarter" idx="11" hasCustomPrompt="1"/>
          </p:nvPr>
        </p:nvSpPr>
        <p:spPr>
          <a:xfrm>
            <a:off x="3990974" y="1751361"/>
            <a:ext cx="4122187" cy="188445"/>
          </a:xfrm>
          <a:prstGeom prst="rect">
            <a:avLst/>
          </a:prstGeom>
        </p:spPr>
        <p:txBody>
          <a:bodyPr/>
          <a:lstStyle>
            <a:lvl1pPr marL="0" indent="0">
              <a:buNone/>
              <a:defRPr sz="800"/>
            </a:lvl1pPr>
            <a:lvl2pPr>
              <a:defRPr sz="1000"/>
            </a:lvl2pPr>
            <a:lvl3pPr>
              <a:defRPr sz="1000"/>
            </a:lvl3pPr>
            <a:lvl4pPr>
              <a:defRPr sz="1000"/>
            </a:lvl4pPr>
            <a:lvl5pPr>
              <a:defRPr sz="1000"/>
            </a:lvl5pPr>
          </a:lstStyle>
          <a:p>
            <a:pPr lvl="0"/>
            <a:r>
              <a:rPr lang="en-GB" noProof="0"/>
              <a:t>First last name | Position | Practice</a:t>
            </a:r>
          </a:p>
        </p:txBody>
      </p:sp>
      <p:grpSp>
        <p:nvGrpSpPr>
          <p:cNvPr id="17" name="docshapegroup90">
            <a:extLst>
              <a:ext uri="{FF2B5EF4-FFF2-40B4-BE49-F238E27FC236}">
                <a16:creationId xmlns:a16="http://schemas.microsoft.com/office/drawing/2014/main" id="{88AA8F39-30DE-4B0E-9646-FC71729DCEE4}"/>
              </a:ext>
            </a:extLst>
          </p:cNvPr>
          <p:cNvGrpSpPr>
            <a:grpSpLocks/>
          </p:cNvGrpSpPr>
          <p:nvPr userDrawn="1"/>
        </p:nvGrpSpPr>
        <p:grpSpPr bwMode="auto">
          <a:xfrm>
            <a:off x="0" y="3654275"/>
            <a:ext cx="4371097" cy="329565"/>
            <a:chOff x="0" y="0"/>
            <a:chExt cx="7295" cy="519"/>
          </a:xfrm>
        </p:grpSpPr>
        <p:pic>
          <p:nvPicPr>
            <p:cNvPr id="18" name="docshape91">
              <a:extLst>
                <a:ext uri="{FF2B5EF4-FFF2-40B4-BE49-F238E27FC236}">
                  <a16:creationId xmlns:a16="http://schemas.microsoft.com/office/drawing/2014/main" id="{AAA65B8C-73FF-45CF-B891-3C6022CD14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5" y="0"/>
              <a:ext cx="51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docshape92">
              <a:extLst>
                <a:ext uri="{FF2B5EF4-FFF2-40B4-BE49-F238E27FC236}">
                  <a16:creationId xmlns:a16="http://schemas.microsoft.com/office/drawing/2014/main" id="{1C4E0D16-5E1D-4008-9C1A-6B064CE6C00F}"/>
                </a:ext>
              </a:extLst>
            </p:cNvPr>
            <p:cNvSpPr>
              <a:spLocks noChangeArrowheads="1"/>
            </p:cNvSpPr>
            <p:nvPr userDrawn="1"/>
          </p:nvSpPr>
          <p:spPr bwMode="auto">
            <a:xfrm>
              <a:off x="0" y="254"/>
              <a:ext cx="6705"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grpSp>
      <p:pic>
        <p:nvPicPr>
          <p:cNvPr id="22" name="image28.png">
            <a:extLst>
              <a:ext uri="{FF2B5EF4-FFF2-40B4-BE49-F238E27FC236}">
                <a16:creationId xmlns:a16="http://schemas.microsoft.com/office/drawing/2014/main" id="{6A999274-A059-4AE9-9ACE-1578EBA8F8CF}"/>
              </a:ext>
            </a:extLst>
          </p:cNvPr>
          <p:cNvPicPr/>
          <p:nvPr userDrawn="1"/>
        </p:nvPicPr>
        <p:blipFill>
          <a:blip r:embed="rId4" cstate="print"/>
          <a:stretch>
            <a:fillRect/>
          </a:stretch>
        </p:blipFill>
        <p:spPr>
          <a:xfrm>
            <a:off x="8574546" y="3716833"/>
            <a:ext cx="171450" cy="171450"/>
          </a:xfrm>
          <a:prstGeom prst="rect">
            <a:avLst/>
          </a:prstGeom>
        </p:spPr>
      </p:pic>
      <p:cxnSp>
        <p:nvCxnSpPr>
          <p:cNvPr id="24" name="Straight Connector 23">
            <a:extLst>
              <a:ext uri="{FF2B5EF4-FFF2-40B4-BE49-F238E27FC236}">
                <a16:creationId xmlns:a16="http://schemas.microsoft.com/office/drawing/2014/main" id="{1E2816DD-5940-435C-BE39-593AEBBA99BF}"/>
              </a:ext>
            </a:extLst>
          </p:cNvPr>
          <p:cNvCxnSpPr/>
          <p:nvPr userDrawn="1"/>
        </p:nvCxnSpPr>
        <p:spPr>
          <a:xfrm>
            <a:off x="4426721" y="3815565"/>
            <a:ext cx="4122187" cy="0"/>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 Placeholder 27">
            <a:extLst>
              <a:ext uri="{FF2B5EF4-FFF2-40B4-BE49-F238E27FC236}">
                <a16:creationId xmlns:a16="http://schemas.microsoft.com/office/drawing/2014/main" id="{489BA4C1-EEA0-4786-A63D-D0CD509CC93E}"/>
              </a:ext>
            </a:extLst>
          </p:cNvPr>
          <p:cNvSpPr>
            <a:spLocks noGrp="1"/>
          </p:cNvSpPr>
          <p:nvPr>
            <p:ph type="body" sz="quarter" idx="15" hasCustomPrompt="1"/>
          </p:nvPr>
        </p:nvSpPr>
        <p:spPr>
          <a:xfrm>
            <a:off x="3990973" y="2144087"/>
            <a:ext cx="1631505" cy="560580"/>
          </a:xfrm>
          <a:prstGeom prst="rect">
            <a:avLst/>
          </a:prstGeom>
        </p:spPr>
        <p:txBody>
          <a:bodyPr/>
          <a:lstStyle>
            <a:lvl1pPr marL="0" indent="0">
              <a:buNone/>
              <a:defRPr sz="1600"/>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We'll take your business</a:t>
            </a:r>
          </a:p>
          <a:p>
            <a:pPr lvl="0"/>
            <a:endParaRPr lang="en-GB" dirty="0"/>
          </a:p>
        </p:txBody>
      </p:sp>
      <p:sp>
        <p:nvSpPr>
          <p:cNvPr id="29" name="Text Placeholder 27">
            <a:extLst>
              <a:ext uri="{FF2B5EF4-FFF2-40B4-BE49-F238E27FC236}">
                <a16:creationId xmlns:a16="http://schemas.microsoft.com/office/drawing/2014/main" id="{147F1E6E-1493-4A2C-9C7C-D43E6FC7ED69}"/>
              </a:ext>
            </a:extLst>
          </p:cNvPr>
          <p:cNvSpPr>
            <a:spLocks noGrp="1"/>
          </p:cNvSpPr>
          <p:nvPr>
            <p:ph type="body" sz="quarter" idx="16" hasCustomPrompt="1"/>
          </p:nvPr>
        </p:nvSpPr>
        <p:spPr>
          <a:xfrm>
            <a:off x="3999501" y="2643303"/>
            <a:ext cx="1631505" cy="560580"/>
          </a:xfrm>
          <a:prstGeom prst="rect">
            <a:avLst/>
          </a:prstGeom>
        </p:spPr>
        <p:txBody>
          <a:bodyPr/>
          <a:lstStyle>
            <a:lvl1pPr marL="0" indent="0">
              <a:buNone/>
              <a:defRPr sz="1600">
                <a:solidFill>
                  <a:schemeClr val="accent2"/>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further.</a:t>
            </a:r>
          </a:p>
          <a:p>
            <a:pPr lvl="0"/>
            <a:endParaRPr lang="en-GB" dirty="0"/>
          </a:p>
        </p:txBody>
      </p:sp>
      <p:sp>
        <p:nvSpPr>
          <p:cNvPr id="30" name="Text Placeholder 27">
            <a:extLst>
              <a:ext uri="{FF2B5EF4-FFF2-40B4-BE49-F238E27FC236}">
                <a16:creationId xmlns:a16="http://schemas.microsoft.com/office/drawing/2014/main" id="{3F5ACB7D-AD43-4754-B379-B381C0B505CB}"/>
              </a:ext>
            </a:extLst>
          </p:cNvPr>
          <p:cNvSpPr>
            <a:spLocks noGrp="1"/>
          </p:cNvSpPr>
          <p:nvPr>
            <p:ph type="body" sz="quarter" idx="17" hasCustomPrompt="1"/>
          </p:nvPr>
        </p:nvSpPr>
        <p:spPr>
          <a:xfrm>
            <a:off x="4025564" y="3287527"/>
            <a:ext cx="1631505" cy="560580"/>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Call us</a:t>
            </a:r>
          </a:p>
        </p:txBody>
      </p:sp>
      <p:sp>
        <p:nvSpPr>
          <p:cNvPr id="31" name="Text Placeholder 27">
            <a:extLst>
              <a:ext uri="{FF2B5EF4-FFF2-40B4-BE49-F238E27FC236}">
                <a16:creationId xmlns:a16="http://schemas.microsoft.com/office/drawing/2014/main" id="{205FE161-4377-471C-82C6-31E0A8AD616F}"/>
              </a:ext>
            </a:extLst>
          </p:cNvPr>
          <p:cNvSpPr>
            <a:spLocks noGrp="1"/>
          </p:cNvSpPr>
          <p:nvPr>
            <p:ph type="body" sz="quarter" idx="18" hasCustomPrompt="1"/>
          </p:nvPr>
        </p:nvSpPr>
        <p:spPr>
          <a:xfrm>
            <a:off x="3999501" y="4136881"/>
            <a:ext cx="1631505" cy="310515"/>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Tel.: </a:t>
            </a:r>
          </a:p>
          <a:p>
            <a:pPr lvl="0"/>
            <a:endParaRPr lang="en-GB" dirty="0"/>
          </a:p>
        </p:txBody>
      </p:sp>
    </p:spTree>
    <p:extLst>
      <p:ext uri="{BB962C8B-B14F-4D97-AF65-F5344CB8AC3E}">
        <p14:creationId xmlns:p14="http://schemas.microsoft.com/office/powerpoint/2010/main" val="2377850220"/>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5352" userDrawn="1">
          <p15:clr>
            <a:srgbClr val="FBAE40"/>
          </p15:clr>
        </p15:guide>
        <p15:guide id="4" orient="horz" pos="845" userDrawn="1">
          <p15:clr>
            <a:srgbClr val="FBAE40"/>
          </p15:clr>
        </p15:guide>
        <p15:guide id="5" orient="horz" pos="1117" userDrawn="1">
          <p15:clr>
            <a:srgbClr val="FBAE40"/>
          </p15:clr>
        </p15:guide>
        <p15:guide id="6" pos="278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schoenherr-logo-RGB.gif"/>
          <p:cNvPicPr>
            <a:picLocks noChangeAspect="1"/>
          </p:cNvPicPr>
          <p:nvPr userDrawn="1"/>
        </p:nvPicPr>
        <p:blipFill>
          <a:blip r:embed="rId12" cstate="print"/>
          <a:stretch>
            <a:fillRect/>
          </a:stretch>
        </p:blipFill>
        <p:spPr>
          <a:xfrm>
            <a:off x="3897356" y="6257659"/>
            <a:ext cx="1353327" cy="195677"/>
          </a:xfrm>
          <a:prstGeom prst="rect">
            <a:avLst/>
          </a:prstGeom>
        </p:spPr>
      </p:pic>
    </p:spTree>
    <p:extLst>
      <p:ext uri="{BB962C8B-B14F-4D97-AF65-F5344CB8AC3E}">
        <p14:creationId xmlns:p14="http://schemas.microsoft.com/office/powerpoint/2010/main" val="90806468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65" r:id="rId4"/>
    <p:sldLayoutId id="2147483661" r:id="rId5"/>
    <p:sldLayoutId id="2147483662" r:id="rId6"/>
    <p:sldLayoutId id="2147483663" r:id="rId7"/>
    <p:sldLayoutId id="2147483659" r:id="rId8"/>
    <p:sldLayoutId id="2147483664" r:id="rId9"/>
    <p:sldLayoutId id="2147483660" r:id="rId10"/>
  </p:sldLayoutIdLst>
  <p:txStyles>
    <p:titleStyle>
      <a:lvl1pPr algn="r" defTabSz="914400" rtl="0" eaLnBrk="1" latinLnBrk="0" hangingPunct="1">
        <a:spcBef>
          <a:spcPct val="0"/>
        </a:spcBef>
        <a:buNone/>
        <a:defRPr sz="2800" kern="1200">
          <a:solidFill>
            <a:srgbClr val="535455"/>
          </a:solidFill>
          <a:latin typeface="Swis721 LtEx BT" pitchFamily="34" charset="0"/>
          <a:ea typeface="+mj-ea"/>
          <a:cs typeface="+mj-cs"/>
        </a:defRPr>
      </a:lvl1pPr>
    </p:titleStyle>
    <p:body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hyperlink" Target="https://www.ris.bka.gv.at/Dokument.wxe?Abfrage=Justiz&amp;Dokumentnummer=JJT_20230928_OGH0002_0100OB00027_23B0000_000&amp;Suchworte=RS002635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ris.bka.gv.at/Dokument.wxe?Abfrage=Justiz&amp;Fachgebiet=&amp;Gericht=&amp;Rechtssatznummer=&amp;Rechtssatz=&amp;Fundstelle=&amp;Spruch=&amp;Rechtsgebiet=Undefined&amp;AenderungenSeit=Undefined&amp;JustizEntscheidungsart=&amp;SucheNachRechtssatz=False&amp;SucheNachText=True&amp;GZ=7Ob169%2f24i&amp;VonDatum=&amp;BisDatum=24.03.2025&amp;Norm=&amp;ImRisSeitVonDatum=&amp;ImRisSeitBisDatum=&amp;ImRisSeit=Undefined&amp;ResultPageSize=100&amp;Suchworte=&amp;Position=1&amp;SkipToDocumentPage=true&amp;ResultFunctionToken=7f66b20d-eee4-4610-887d-12378cfb54da&amp;Dokumentnummer=JJT_20250219_OGH0002_0070OB00169_24I0000_000"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ris.bka.gv.at/Dokument.wxe?Abfrage=Justiz&amp;Dokumentnummer=JJT_20230125_OGH0002_008OBA00089_22D0000_000&amp;Suchworte=RS0008896"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ris.bka.gv.at/Dokument.wxe?Abfrage=Justiz&amp;Dokumentnummer=JJT_20220818_OGH0002_0100OB00018_21A0000_000&amp;Suchworte=RS0014699"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gesetze-im-internet.de/umwg_1995/__23.html" TargetMode="External"/><Relationship Id="rId7" Type="http://schemas.openxmlformats.org/officeDocument/2006/relationships/hyperlink" Target="https://ris.bka.gv.at/Dokument.wxe?Abfrage=Justiz&amp;Dokumentnummer=JJT_20160621_OGH0002_0010OB00093_16G0000_000&amp;Suchworte=RS0130863" TargetMode="External"/><Relationship Id="rId2" Type="http://schemas.openxmlformats.org/officeDocument/2006/relationships/hyperlink" Target="https://www.ris.bka.gv.at/NormDokument.wxe?Abfrage=Bundesnormen&amp;Gesetzesnummer=10002070&amp;Artikel=&amp;Paragraf=226&amp;Anlage=&amp;Uebergangsrecht=" TargetMode="External"/><Relationship Id="rId1" Type="http://schemas.openxmlformats.org/officeDocument/2006/relationships/slideLayout" Target="../slideLayouts/slideLayout3.xml"/><Relationship Id="rId6" Type="http://schemas.openxmlformats.org/officeDocument/2006/relationships/hyperlink" Target="https://ris.bka.gv.at/Dokument.wxe?Abfrage=Justiz&amp;Dokumentnummer=JJT_20160720_OGH0002_0060OB00080_16G0000_000&amp;Suchworte=RS0130872" TargetMode="External"/><Relationship Id="rId5" Type="http://schemas.openxmlformats.org/officeDocument/2006/relationships/hyperlink" Target="https://curia.europa.eu/juris/document/document.jsf?text=&amp;docid=171401&amp;pageIndex=0&amp;doclang=DE&amp;mode=lst&amp;dir=&amp;occ=first&amp;part=1&amp;cid=2747179" TargetMode="External"/><Relationship Id="rId4" Type="http://schemas.openxmlformats.org/officeDocument/2006/relationships/hyperlink" Target="https://www.ris.bka.gv.at/NormDokument.wxe?Abfrage=Bundesnormen&amp;Gesetzesnummer=10003416&amp;Artikel=&amp;Paragraf=15&amp;Anlage=&amp;Uebergangsrech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ris.bka.gv.at/Dokument.wxe?ResultFunctionToken=7a8dcd35-22ee-4e08-bfc0-f881be02c39a&amp;Position=1&amp;SkipToDocumentPage=True&amp;Abfrage=Justiz&amp;Fachgebiet=&amp;Gericht=&amp;Rechtssatznummer=&amp;Rechtssatz=&amp;Fundstelle=&amp;Spruch=&amp;Rechtsgebiet=Undefined&amp;AenderungenSeit=Undefined&amp;JustizEntscheidungsart=&amp;Norm=&amp;SucheNachRechtssatz=True&amp;SucheNachText=True&amp;GZ=&amp;VonDatum=&amp;BisDatum=23.10.2023&amp;ImRisSeitVonDatum=&amp;ImRisSeitBisDatum=&amp;ImRisSeit=Undefined&amp;ImRisSeitChangeSet=Undefined&amp;ImRisSeitForRemotion=Undefined&amp;ResultPageSize=100&amp;Suchworte=gupfinger&amp;Dokumentnummer=JJT_20230425_OGH0002_0040OB00236_22T0000_000" TargetMode="External"/><Relationship Id="rId2" Type="http://schemas.openxmlformats.org/officeDocument/2006/relationships/hyperlink" Target="https://curia.europa.eu/juris/document/document.jsf?text=&amp;docid=268446&amp;pageIndex=0&amp;doclang=DE&amp;mode=lst&amp;dir=&amp;occ=first&amp;part=1&amp;cid=2737034"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ris.bka.gv.at/Dokument.wxe?Abfrage=Justiz&amp;Dokumentnummer=JJT_20221018_OGH0002_0040OB00059_22P0000_000&amp;Suchworte=RS0121007"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7BE96F-0E65-4422-A6DC-6076AEFC07D4}"/>
              </a:ext>
            </a:extLst>
          </p:cNvPr>
          <p:cNvPicPr/>
          <p:nvPr/>
        </p:nvPicPr>
        <p:blipFill rotWithShape="1">
          <a:blip r:embed="rId2" cstate="print">
            <a:extLst>
              <a:ext uri="{28A0092B-C50C-407E-A947-70E740481C1C}">
                <a14:useLocalDpi xmlns:a14="http://schemas.microsoft.com/office/drawing/2010/main" val="0"/>
              </a:ext>
            </a:extLst>
          </a:blip>
          <a:srcRect l="7277" t="8067" r="7277"/>
          <a:stretch/>
        </p:blipFill>
        <p:spPr bwMode="auto">
          <a:xfrm>
            <a:off x="0" y="589085"/>
            <a:ext cx="9144001" cy="5526600"/>
          </a:xfrm>
          <a:prstGeom prst="rect">
            <a:avLst/>
          </a:prstGeom>
          <a:noFill/>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AC8AD911-8A5F-4663-92A8-73DF3B99FBFF}"/>
              </a:ext>
            </a:extLst>
          </p:cNvPr>
          <p:cNvSpPr>
            <a:spLocks noGrp="1"/>
          </p:cNvSpPr>
          <p:nvPr>
            <p:ph type="title"/>
          </p:nvPr>
        </p:nvSpPr>
        <p:spPr>
          <a:xfrm>
            <a:off x="0" y="761361"/>
            <a:ext cx="4376057" cy="543698"/>
          </a:xfrm>
        </p:spPr>
        <p:txBody>
          <a:bodyPr/>
          <a:lstStyle/>
          <a:p>
            <a:r>
              <a:rPr lang="de-DE" sz="2400" b="1" dirty="0" err="1">
                <a:solidFill>
                  <a:srgbClr val="535455"/>
                </a:solidFill>
              </a:rPr>
              <a:t>Lawyering</a:t>
            </a:r>
            <a:br>
              <a:rPr lang="de-DE" sz="2400" b="1" dirty="0">
                <a:solidFill>
                  <a:srgbClr val="535455"/>
                </a:solidFill>
              </a:rPr>
            </a:br>
            <a:endParaRPr lang="en-GB" dirty="0"/>
          </a:p>
        </p:txBody>
      </p:sp>
      <p:sp>
        <p:nvSpPr>
          <p:cNvPr id="3" name="Text Placeholder 2">
            <a:extLst>
              <a:ext uri="{FF2B5EF4-FFF2-40B4-BE49-F238E27FC236}">
                <a16:creationId xmlns:a16="http://schemas.microsoft.com/office/drawing/2014/main" id="{6D15229C-749B-4C3F-B97B-132D16777FD1}"/>
              </a:ext>
            </a:extLst>
          </p:cNvPr>
          <p:cNvSpPr>
            <a:spLocks noGrp="1"/>
          </p:cNvSpPr>
          <p:nvPr>
            <p:ph type="body" idx="1"/>
          </p:nvPr>
        </p:nvSpPr>
        <p:spPr>
          <a:xfrm>
            <a:off x="-1" y="3832296"/>
            <a:ext cx="4376058" cy="460800"/>
          </a:xfrm>
        </p:spPr>
        <p:txBody>
          <a:bodyPr/>
          <a:lstStyle/>
          <a:p>
            <a:pPr lvl="0"/>
            <a:r>
              <a:rPr lang="de-AT" sz="2000" b="1" dirty="0">
                <a:solidFill>
                  <a:schemeClr val="accent2"/>
                </a:solidFill>
              </a:rPr>
              <a:t>Peter Konwitschka</a:t>
            </a:r>
            <a:endParaRPr lang="de-DE" sz="2000" b="1" dirty="0">
              <a:solidFill>
                <a:schemeClr val="accent2"/>
              </a:solidFill>
            </a:endParaRPr>
          </a:p>
          <a:p>
            <a:endParaRPr lang="de-AT" dirty="0"/>
          </a:p>
          <a:p>
            <a:endParaRPr lang="en-GB" dirty="0"/>
          </a:p>
        </p:txBody>
      </p:sp>
      <p:pic>
        <p:nvPicPr>
          <p:cNvPr id="6" name="Picture 3">
            <a:extLst>
              <a:ext uri="{FF2B5EF4-FFF2-40B4-BE49-F238E27FC236}">
                <a16:creationId xmlns:a16="http://schemas.microsoft.com/office/drawing/2014/main" id="{65D5491C-BA9C-4B95-BE17-2156283687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293096"/>
            <a:ext cx="50355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a:extLst>
              <a:ext uri="{FF2B5EF4-FFF2-40B4-BE49-F238E27FC236}">
                <a16:creationId xmlns:a16="http://schemas.microsoft.com/office/drawing/2014/main" id="{55B2405B-37B0-4294-9DA4-1200C49843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850243"/>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0F6CDF34-7B9F-4F5A-B874-6050E0BBC7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9321" y="1742129"/>
            <a:ext cx="5865358" cy="2090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964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Kunde kauft Auto um EUR 31.000.</a:t>
            </a:r>
          </a:p>
          <a:p>
            <a:r>
              <a:rPr lang="de-DE" dirty="0"/>
              <a:t>Auto hat rechtswidrige Abschalteinrichtung.</a:t>
            </a:r>
          </a:p>
          <a:p>
            <a:r>
              <a:rPr lang="de-DE" dirty="0"/>
              <a:t>Kaufpreis entsprach Wert des mangelfreien Fahrzeugs.</a:t>
            </a:r>
          </a:p>
          <a:p>
            <a:r>
              <a:rPr lang="de-DE" dirty="0"/>
              <a:t>Hat der Kunde Anspruch auf Schadenersatz gegen den Verkäufer und wenn ja, in welcher Höhe?</a:t>
            </a:r>
          </a:p>
          <a:p>
            <a:endParaRPr lang="de-DE" dirty="0"/>
          </a:p>
          <a:p>
            <a:pPr marL="0" indent="0" algn="ctr">
              <a:buNone/>
            </a:pPr>
            <a:r>
              <a:rPr lang="de-AT" dirty="0">
                <a:sym typeface="Wingdings" panose="05000000000000000000" pitchFamily="2" charset="2"/>
              </a:rPr>
              <a:t> </a:t>
            </a:r>
            <a:r>
              <a:rPr lang="de-AT" dirty="0"/>
              <a:t>OGH </a:t>
            </a:r>
            <a:r>
              <a:rPr lang="de-AT" dirty="0">
                <a:hlinkClick r:id="rId2"/>
              </a:rPr>
              <a:t>10 Ob 27/23b</a:t>
            </a:r>
            <a:endParaRPr lang="de-AT" dirty="0"/>
          </a:p>
          <a:p>
            <a:pPr marL="0" indent="0">
              <a:buNone/>
            </a:pPr>
            <a:endParaRPr lang="de-AT"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6 – richtlinienkonforme „Rechtsfindung“? („Dieselskandal“):</a:t>
            </a:r>
            <a:endParaRPr lang="de-AT" dirty="0"/>
          </a:p>
        </p:txBody>
      </p:sp>
    </p:spTree>
    <p:extLst>
      <p:ext uri="{BB962C8B-B14F-4D97-AF65-F5344CB8AC3E}">
        <p14:creationId xmlns:p14="http://schemas.microsoft.com/office/powerpoint/2010/main" val="71583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Klausel lautet: </a:t>
            </a:r>
          </a:p>
          <a:p>
            <a:pPr marL="0" indent="0">
              <a:buNone/>
            </a:pPr>
            <a:r>
              <a:rPr lang="de-AT" dirty="0"/>
              <a:t>	 „Die Bank berechnet Ihnen 1,5 % Bearbeitungsentgelt vom 	Kreditbetrag bei Zuzählung.“</a:t>
            </a:r>
          </a:p>
          <a:p>
            <a:r>
              <a:rPr lang="de-DE" dirty="0"/>
              <a:t>Ist diese Klausel rechtmäßig?</a:t>
            </a:r>
          </a:p>
          <a:p>
            <a:endParaRPr lang="de-DE" dirty="0"/>
          </a:p>
          <a:p>
            <a:pPr marL="0" indent="0" algn="ctr">
              <a:buNone/>
            </a:pPr>
            <a:r>
              <a:rPr lang="de-AT" dirty="0">
                <a:sym typeface="Wingdings" panose="05000000000000000000" pitchFamily="2" charset="2"/>
              </a:rPr>
              <a:t> </a:t>
            </a:r>
            <a:r>
              <a:rPr lang="de-AT" dirty="0"/>
              <a:t>OGH </a:t>
            </a:r>
            <a:r>
              <a:rPr lang="de-AT" dirty="0">
                <a:hlinkClick r:id="rId2"/>
              </a:rPr>
              <a:t>7 Ob 169/24i</a:t>
            </a:r>
            <a:endParaRPr lang="de-AT" dirty="0"/>
          </a:p>
          <a:p>
            <a:pPr marL="0" indent="0" algn="ctr">
              <a:buNone/>
            </a:pPr>
            <a:endParaRPr lang="de-AT" dirty="0"/>
          </a:p>
          <a:p>
            <a:pPr marL="0" indent="0">
              <a:buNone/>
            </a:pPr>
            <a:endParaRPr lang="de-AT"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7 – richtlinienkonforme Auslegung: Kreditbearbeitungsentgelt</a:t>
            </a:r>
            <a:endParaRPr lang="de-AT" dirty="0"/>
          </a:p>
        </p:txBody>
      </p:sp>
    </p:spTree>
    <p:extLst>
      <p:ext uri="{BB962C8B-B14F-4D97-AF65-F5344CB8AC3E}">
        <p14:creationId xmlns:p14="http://schemas.microsoft.com/office/powerpoint/2010/main" val="3031690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B0DBE155-C052-428F-AE88-53791B4EEA8F}"/>
              </a:ext>
            </a:extLst>
          </p:cNvPr>
          <p:cNvSpPr txBox="1">
            <a:spLocks/>
          </p:cNvSpPr>
          <p:nvPr/>
        </p:nvSpPr>
        <p:spPr>
          <a:xfrm>
            <a:off x="597496" y="1540331"/>
            <a:ext cx="7415858" cy="431800"/>
          </a:xfrm>
          <a:prstGeom prst="rect">
            <a:avLst/>
          </a:prstGeom>
        </p:spPr>
        <p:txBody>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de-AT" sz="3200" dirty="0">
                <a:solidFill>
                  <a:schemeClr val="bg2">
                    <a:lumMod val="75000"/>
                  </a:schemeClr>
                </a:solidFill>
                <a:ea typeface="Verdana" panose="020B0604030504040204" pitchFamily="34" charset="0"/>
              </a:rPr>
              <a:t>Peter Konwitschka</a:t>
            </a:r>
            <a:endParaRPr lang="de-DE" sz="3200" dirty="0">
              <a:solidFill>
                <a:schemeClr val="bg2">
                  <a:lumMod val="75000"/>
                </a:schemeClr>
              </a:solidFill>
              <a:ea typeface="Verdana" panose="020B0604030504040204" pitchFamily="34" charset="0"/>
            </a:endParaRPr>
          </a:p>
          <a:p>
            <a:endParaRPr lang="de-AT" dirty="0">
              <a:ea typeface="Verdana" panose="020B0604030504040204" pitchFamily="34" charset="0"/>
            </a:endParaRPr>
          </a:p>
        </p:txBody>
      </p:sp>
      <p:pic>
        <p:nvPicPr>
          <p:cNvPr id="5" name="Picture 2">
            <a:extLst>
              <a:ext uri="{FF2B5EF4-FFF2-40B4-BE49-F238E27FC236}">
                <a16:creationId xmlns:a16="http://schemas.microsoft.com/office/drawing/2014/main" id="{AB2DDAA8-68F2-47B2-8C76-2447A03EBA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818" y="2060848"/>
            <a:ext cx="6471558" cy="2306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6">
            <a:extLst>
              <a:ext uri="{FF2B5EF4-FFF2-40B4-BE49-F238E27FC236}">
                <a16:creationId xmlns:a16="http://schemas.microsoft.com/office/drawing/2014/main" id="{958F3791-3F95-47EA-BF67-9C67854FD8DE}"/>
              </a:ext>
            </a:extLst>
          </p:cNvPr>
          <p:cNvSpPr txBox="1"/>
          <p:nvPr/>
        </p:nvSpPr>
        <p:spPr>
          <a:xfrm>
            <a:off x="5364088" y="241657"/>
            <a:ext cx="2304256" cy="1077218"/>
          </a:xfrm>
          <a:prstGeom prst="rect">
            <a:avLst/>
          </a:prstGeom>
          <a:noFill/>
        </p:spPr>
        <p:txBody>
          <a:bodyPr wrap="square" rtlCol="0">
            <a:spAutoFit/>
          </a:bodyPr>
          <a:lstStyle/>
          <a:p>
            <a:r>
              <a:rPr lang="de-DE" sz="3200" b="1" dirty="0" err="1">
                <a:solidFill>
                  <a:srgbClr val="535455"/>
                </a:solidFill>
                <a:latin typeface="Verdana" panose="020B0604030504040204" pitchFamily="34" charset="0"/>
                <a:ea typeface="Verdana" panose="020B0604030504040204" pitchFamily="34" charset="0"/>
              </a:rPr>
              <a:t>lawyering</a:t>
            </a:r>
            <a:endParaRPr lang="de-AT" sz="3200" b="1" dirty="0">
              <a:solidFill>
                <a:srgbClr val="535455"/>
              </a:solidFill>
              <a:latin typeface="Verdana" panose="020B0604030504040204" pitchFamily="34" charset="0"/>
              <a:ea typeface="Verdana" panose="020B0604030504040204" pitchFamily="34" charset="0"/>
            </a:endParaRPr>
          </a:p>
        </p:txBody>
      </p:sp>
      <p:pic>
        <p:nvPicPr>
          <p:cNvPr id="7" name="Picture 5">
            <a:extLst>
              <a:ext uri="{FF2B5EF4-FFF2-40B4-BE49-F238E27FC236}">
                <a16:creationId xmlns:a16="http://schemas.microsoft.com/office/drawing/2014/main" id="{03A222D9-D57E-4DA8-B93D-DDBD8D4474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826432"/>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hteck 3">
            <a:extLst>
              <a:ext uri="{FF2B5EF4-FFF2-40B4-BE49-F238E27FC236}">
                <a16:creationId xmlns:a16="http://schemas.microsoft.com/office/drawing/2014/main" id="{169F5FAE-63E2-4BC9-9386-D612B0EA501B}"/>
              </a:ext>
            </a:extLst>
          </p:cNvPr>
          <p:cNvSpPr/>
          <p:nvPr/>
        </p:nvSpPr>
        <p:spPr>
          <a:xfrm>
            <a:off x="467544" y="4512915"/>
            <a:ext cx="2196435" cy="707886"/>
          </a:xfrm>
          <a:prstGeom prst="rect">
            <a:avLst/>
          </a:prstGeom>
        </p:spPr>
        <p:txBody>
          <a:bodyPr wrap="none">
            <a:spAutoFit/>
          </a:bodyPr>
          <a:lstStyle/>
          <a:p>
            <a:r>
              <a:rPr lang="de-AT" sz="4000" dirty="0">
                <a:solidFill>
                  <a:srgbClr val="E20078"/>
                </a:solidFill>
                <a:latin typeface="Verdana" panose="020B0604030504040204" pitchFamily="34" charset="0"/>
                <a:ea typeface="Verdana" panose="020B0604030504040204" pitchFamily="34" charset="0"/>
                <a:cs typeface="Verdana" panose="020B0604030504040204" pitchFamily="34" charset="0"/>
              </a:rPr>
              <a:t>DANKE!</a:t>
            </a:r>
            <a:endParaRPr lang="de-AT" dirty="0">
              <a:latin typeface="Verdana" panose="020B0604030504040204" pitchFamily="34" charset="0"/>
              <a:ea typeface="Verdana" panose="020B0604030504040204" pitchFamily="34" charset="0"/>
            </a:endParaRPr>
          </a:p>
        </p:txBody>
      </p:sp>
      <p:sp>
        <p:nvSpPr>
          <p:cNvPr id="9" name="Textfeld 9">
            <a:extLst>
              <a:ext uri="{FF2B5EF4-FFF2-40B4-BE49-F238E27FC236}">
                <a16:creationId xmlns:a16="http://schemas.microsoft.com/office/drawing/2014/main" id="{BABCF8AE-7456-4A2A-90C4-EA9B5D37B658}"/>
              </a:ext>
            </a:extLst>
          </p:cNvPr>
          <p:cNvSpPr txBox="1"/>
          <p:nvPr/>
        </p:nvSpPr>
        <p:spPr>
          <a:xfrm>
            <a:off x="467544" y="5677625"/>
            <a:ext cx="8208912" cy="707886"/>
          </a:xfrm>
          <a:prstGeom prst="rect">
            <a:avLst/>
          </a:prstGeom>
          <a:noFill/>
        </p:spPr>
        <p:txBody>
          <a:bodyPr wrap="square" rtlCol="0">
            <a:spAutoFit/>
          </a:bodyPr>
          <a:lstStyle/>
          <a:p>
            <a:pPr algn="just"/>
            <a:r>
              <a:rPr lang="en-US" sz="800" dirty="0" err="1">
                <a:latin typeface="Verdana" panose="020B0604030504040204" pitchFamily="34" charset="0"/>
                <a:ea typeface="Verdana" panose="020B0604030504040204" pitchFamily="34" charset="0"/>
              </a:rPr>
              <a:t>schoenherr</a:t>
            </a:r>
            <a:r>
              <a:rPr lang="en-US" sz="800" dirty="0">
                <a:latin typeface="Verdana" panose="020B0604030504040204" pitchFamily="34" charset="0"/>
                <a:ea typeface="Verdana" panose="020B0604030504040204" pitchFamily="34" charset="0"/>
              </a:rPr>
              <a:t> is one of the top corporate law firms in central and eastern </a:t>
            </a:r>
            <a:r>
              <a:rPr lang="en-US" sz="800" dirty="0" err="1">
                <a:latin typeface="Verdana" panose="020B0604030504040204" pitchFamily="34" charset="0"/>
                <a:ea typeface="Verdana" panose="020B0604030504040204" pitchFamily="34" charset="0"/>
              </a:rPr>
              <a:t>europe</a:t>
            </a:r>
            <a:r>
              <a:rPr lang="en-US" sz="800" dirty="0">
                <a:latin typeface="Verdana" panose="020B0604030504040204" pitchFamily="34" charset="0"/>
                <a:ea typeface="Verdana" panose="020B0604030504040204" pitchFamily="34" charset="0"/>
              </a:rPr>
              <a:t>. With our wide-ranging network of offices throughout CEE/SEE, we offer our clients unique coverage in the region. The firm has a long tradition of advising clients in all fields of commercial law, providing seamless service that transcends national and company borders. Our teams are tailor-made, assembled from our various practice groups and across our network of offices. Such sharing of resources, local knowledge and international expertise allows us to offer the client the best possible service.  www.schoenherr.eu</a:t>
            </a:r>
            <a:endParaRPr lang="de-AT" sz="800" dirty="0">
              <a:latin typeface="Verdana" panose="020B0604030504040204" pitchFamily="34" charset="0"/>
              <a:ea typeface="Verdana" panose="020B0604030504040204" pitchFamily="34" charset="0"/>
            </a:endParaRPr>
          </a:p>
          <a:p>
            <a:pPr algn="just"/>
            <a:endParaRPr lang="de-AT" sz="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8398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580546"/>
          </a:xfrm>
        </p:spPr>
        <p:txBody>
          <a:bodyPr/>
          <a:lstStyle/>
          <a:p>
            <a:br>
              <a:rPr lang="de-DE" sz="3600" dirty="0"/>
            </a:br>
            <a:br>
              <a:rPr lang="de-DE" sz="2400" dirty="0">
                <a:solidFill>
                  <a:srgbClr val="E20078"/>
                </a:solidFill>
              </a:rPr>
            </a:br>
            <a:r>
              <a:rPr lang="de-DE" sz="2400" dirty="0">
                <a:solidFill>
                  <a:srgbClr val="43525A"/>
                </a:solidFill>
              </a:rPr>
              <a:t>HEUTE:</a:t>
            </a:r>
            <a:br>
              <a:rPr lang="de-DE" sz="2400" dirty="0">
                <a:solidFill>
                  <a:srgbClr val="43525A"/>
                </a:solidFill>
              </a:rPr>
            </a:br>
            <a:r>
              <a:rPr lang="de-DE" sz="2400" dirty="0">
                <a:solidFill>
                  <a:srgbClr val="E20078"/>
                </a:solidFill>
              </a:rPr>
              <a:t>die </a:t>
            </a:r>
            <a:r>
              <a:rPr lang="de-DE" sz="2400" dirty="0" err="1">
                <a:solidFill>
                  <a:srgbClr val="E20078"/>
                </a:solidFill>
              </a:rPr>
              <a:t>methode</a:t>
            </a:r>
            <a:r>
              <a:rPr lang="de-DE" sz="2400" dirty="0">
                <a:solidFill>
                  <a:srgbClr val="E20078"/>
                </a:solidFill>
              </a:rPr>
              <a:t> macht´s!</a:t>
            </a:r>
          </a:p>
        </p:txBody>
      </p:sp>
      <p:sp>
        <p:nvSpPr>
          <p:cNvPr id="4" name="Text Placeholder 2">
            <a:extLst>
              <a:ext uri="{FF2B5EF4-FFF2-40B4-BE49-F238E27FC236}">
                <a16:creationId xmlns:a16="http://schemas.microsoft.com/office/drawing/2014/main" id="{471C8E95-22EE-42C9-807C-9C4CACB7F608}"/>
              </a:ext>
            </a:extLst>
          </p:cNvPr>
          <p:cNvSpPr>
            <a:spLocks noGrp="1"/>
          </p:cNvSpPr>
          <p:nvPr>
            <p:ph type="body" idx="1"/>
          </p:nvPr>
        </p:nvSpPr>
        <p:spPr>
          <a:xfrm>
            <a:off x="0" y="3198813"/>
            <a:ext cx="4392613" cy="460375"/>
          </a:xfrm>
        </p:spPr>
        <p:txBody>
          <a:bodyPr/>
          <a:lstStyle/>
          <a:p>
            <a:r>
              <a:rPr lang="de-DE" dirty="0" err="1">
                <a:solidFill>
                  <a:schemeClr val="bg2">
                    <a:lumMod val="50000"/>
                  </a:schemeClr>
                </a:solidFill>
                <a:cs typeface="+mj-cs"/>
              </a:rPr>
              <a:t>Lawyering</a:t>
            </a:r>
            <a:endParaRPr lang="de-DE" dirty="0">
              <a:solidFill>
                <a:schemeClr val="bg2">
                  <a:lumMod val="50000"/>
                </a:schemeClr>
              </a:solidFill>
              <a:cs typeface="+mj-cs"/>
            </a:endParaRPr>
          </a:p>
          <a:p>
            <a:r>
              <a:rPr lang="de-DE" dirty="0">
                <a:solidFill>
                  <a:srgbClr val="E20078"/>
                </a:solidFill>
                <a:cs typeface="Verdana" panose="020B0604030504040204" pitchFamily="34" charset="0"/>
              </a:rPr>
              <a:t>a </a:t>
            </a:r>
            <a:r>
              <a:rPr lang="de-DE" dirty="0" err="1">
                <a:solidFill>
                  <a:srgbClr val="E20078"/>
                </a:solidFill>
                <a:cs typeface="Verdana" panose="020B0604030504040204" pitchFamily="34" charset="0"/>
              </a:rPr>
              <a:t>holistic</a:t>
            </a:r>
            <a:r>
              <a:rPr lang="de-DE" dirty="0">
                <a:solidFill>
                  <a:srgbClr val="E20078"/>
                </a:solidFill>
                <a:cs typeface="Verdana" panose="020B0604030504040204" pitchFamily="34" charset="0"/>
              </a:rPr>
              <a:t> </a:t>
            </a:r>
            <a:r>
              <a:rPr lang="de-DE" dirty="0" err="1">
                <a:solidFill>
                  <a:srgbClr val="E20078"/>
                </a:solidFill>
                <a:cs typeface="Verdana" panose="020B0604030504040204" pitchFamily="34" charset="0"/>
              </a:rPr>
              <a:t>concept</a:t>
            </a:r>
            <a:endParaRPr lang="de-AT" dirty="0">
              <a:solidFill>
                <a:srgbClr val="E20078"/>
              </a:solidFill>
              <a:cs typeface="Verdana" panose="020B0604030504040204" pitchFamily="34" charset="0"/>
            </a:endParaRPr>
          </a:p>
        </p:txBody>
      </p:sp>
    </p:spTree>
    <p:extLst>
      <p:ext uri="{BB962C8B-B14F-4D97-AF65-F5344CB8AC3E}">
        <p14:creationId xmlns:p14="http://schemas.microsoft.com/office/powerpoint/2010/main" val="8282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50800" y="4291343"/>
            <a:ext cx="9245600" cy="580546"/>
          </a:xfrm>
        </p:spPr>
        <p:txBody>
          <a:bodyPr/>
          <a:lstStyle/>
          <a:p>
            <a:br>
              <a:rPr lang="de-DE" sz="3200" dirty="0">
                <a:solidFill>
                  <a:srgbClr val="E20078"/>
                </a:solidFill>
              </a:rPr>
            </a:br>
            <a:r>
              <a:rPr lang="de-DE" sz="3200" dirty="0">
                <a:solidFill>
                  <a:schemeClr val="bg2">
                    <a:lumMod val="50000"/>
                  </a:schemeClr>
                </a:solidFill>
              </a:rPr>
              <a:t>Juristische</a:t>
            </a:r>
            <a:br>
              <a:rPr lang="de-DE" sz="3200" dirty="0">
                <a:solidFill>
                  <a:schemeClr val="bg2">
                    <a:lumMod val="50000"/>
                  </a:schemeClr>
                </a:solidFill>
              </a:rPr>
            </a:br>
            <a:r>
              <a:rPr lang="de-DE" sz="3200" dirty="0">
                <a:solidFill>
                  <a:srgbClr val="E20078"/>
                </a:solidFill>
              </a:rPr>
              <a:t>Methode</a:t>
            </a:r>
            <a:r>
              <a:rPr lang="de-DE" sz="3200" dirty="0"/>
              <a:t> </a:t>
            </a:r>
            <a:r>
              <a:rPr lang="de-DE" sz="3200" dirty="0">
                <a:solidFill>
                  <a:schemeClr val="bg2">
                    <a:lumMod val="50000"/>
                  </a:schemeClr>
                </a:solidFill>
              </a:rPr>
              <a:t>in der Praxis</a:t>
            </a:r>
            <a:br>
              <a:rPr lang="de-DE" sz="3200" dirty="0">
                <a:solidFill>
                  <a:schemeClr val="bg2">
                    <a:lumMod val="50000"/>
                  </a:schemeClr>
                </a:solidFill>
              </a:rPr>
            </a:br>
            <a:br>
              <a:rPr lang="de-DE" sz="3200" dirty="0"/>
            </a:br>
            <a:r>
              <a:rPr lang="de-DE" sz="2400" dirty="0">
                <a:solidFill>
                  <a:srgbClr val="E20078"/>
                </a:solidFill>
              </a:rPr>
              <a:t>Siehe ausgeteilte Checklist:</a:t>
            </a:r>
            <a:br>
              <a:rPr lang="de-DE" sz="2400" dirty="0">
                <a:solidFill>
                  <a:srgbClr val="E20078"/>
                </a:solidFill>
              </a:rPr>
            </a:br>
            <a:r>
              <a:rPr lang="de-DE" sz="2400" dirty="0">
                <a:solidFill>
                  <a:srgbClr val="E20078"/>
                </a:solidFill>
              </a:rPr>
              <a:t>Lösung einer Rechtsfrage</a:t>
            </a:r>
            <a:br>
              <a:rPr lang="de-DE" sz="2400" dirty="0">
                <a:solidFill>
                  <a:srgbClr val="E20078"/>
                </a:solidFill>
              </a:rPr>
            </a:br>
            <a:br>
              <a:rPr lang="de-DE" sz="2400" dirty="0">
                <a:solidFill>
                  <a:srgbClr val="E20078"/>
                </a:solidFill>
              </a:rPr>
            </a:br>
            <a:r>
              <a:rPr lang="de-DE" sz="2400" dirty="0">
                <a:solidFill>
                  <a:srgbClr val="E20078"/>
                </a:solidFill>
              </a:rPr>
              <a:t>und (</a:t>
            </a:r>
            <a:r>
              <a:rPr lang="de-DE" sz="2400" dirty="0" err="1">
                <a:solidFill>
                  <a:srgbClr val="E20078"/>
                </a:solidFill>
              </a:rPr>
              <a:t>zB</a:t>
            </a:r>
            <a:r>
              <a:rPr lang="de-DE" sz="2400" dirty="0">
                <a:solidFill>
                  <a:srgbClr val="E20078"/>
                </a:solidFill>
              </a:rPr>
              <a:t>)</a:t>
            </a:r>
            <a:br>
              <a:rPr lang="de-DE" sz="2400" dirty="0">
                <a:solidFill>
                  <a:srgbClr val="E20078"/>
                </a:solidFill>
              </a:rPr>
            </a:br>
            <a:br>
              <a:rPr lang="de-DE" sz="2400" dirty="0">
                <a:solidFill>
                  <a:srgbClr val="E20078"/>
                </a:solidFill>
              </a:rPr>
            </a:br>
            <a:r>
              <a:rPr lang="de-DE" sz="2400" i="1" dirty="0">
                <a:solidFill>
                  <a:srgbClr val="E20078"/>
                </a:solidFill>
              </a:rPr>
              <a:t>F. Bydlinski</a:t>
            </a:r>
            <a:r>
              <a:rPr lang="de-DE" sz="2400" dirty="0">
                <a:solidFill>
                  <a:srgbClr val="E20078"/>
                </a:solidFill>
              </a:rPr>
              <a:t>, Grundzüge der juristischen Methodenlehre</a:t>
            </a:r>
            <a:r>
              <a:rPr lang="de-DE" sz="2400" baseline="30000" dirty="0">
                <a:solidFill>
                  <a:srgbClr val="E20078"/>
                </a:solidFill>
              </a:rPr>
              <a:t>2</a:t>
            </a:r>
            <a:br>
              <a:rPr lang="de-DE" sz="2400" dirty="0">
                <a:solidFill>
                  <a:srgbClr val="E20078"/>
                </a:solidFill>
              </a:rPr>
            </a:br>
            <a:endParaRPr lang="de-AT" dirty="0"/>
          </a:p>
        </p:txBody>
      </p:sp>
    </p:spTree>
    <p:extLst>
      <p:ext uri="{BB962C8B-B14F-4D97-AF65-F5344CB8AC3E}">
        <p14:creationId xmlns:p14="http://schemas.microsoft.com/office/powerpoint/2010/main" val="1365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a:xfrm>
            <a:off x="378853" y="1333061"/>
            <a:ext cx="8097370" cy="4491620"/>
          </a:xfrm>
        </p:spPr>
        <p:txBody>
          <a:bodyPr/>
          <a:lstStyle/>
          <a:p>
            <a:r>
              <a:rPr lang="de-DE" b="1" dirty="0"/>
              <a:t>Auslegung im engeren Sinn</a:t>
            </a:r>
          </a:p>
          <a:p>
            <a:pPr lvl="1"/>
            <a:r>
              <a:rPr lang="de-DE" dirty="0"/>
              <a:t>Wortinterpretation </a:t>
            </a:r>
          </a:p>
          <a:p>
            <a:pPr lvl="1"/>
            <a:r>
              <a:rPr lang="de-DE" dirty="0"/>
              <a:t>systematische Auslegung</a:t>
            </a:r>
          </a:p>
          <a:p>
            <a:pPr lvl="1"/>
            <a:r>
              <a:rPr lang="de-DE" dirty="0"/>
              <a:t>historische Auslegung</a:t>
            </a:r>
          </a:p>
          <a:p>
            <a:pPr lvl="1"/>
            <a:r>
              <a:rPr lang="de-DE" dirty="0"/>
              <a:t>telelogische Auslegung</a:t>
            </a:r>
          </a:p>
          <a:p>
            <a:pPr lvl="1"/>
            <a:r>
              <a:rPr lang="de-DE" dirty="0"/>
              <a:t>europarechtskonforme Auslegung</a:t>
            </a:r>
          </a:p>
          <a:p>
            <a:r>
              <a:rPr lang="de-DE" b="1" dirty="0"/>
              <a:t>Ergänzende Rechtsfortbildung</a:t>
            </a:r>
          </a:p>
          <a:p>
            <a:pPr lvl="1"/>
            <a:r>
              <a:rPr lang="de-DE" dirty="0"/>
              <a:t>Analogie bei Vorliegen einer Lücke (oder Umkehrschluss)</a:t>
            </a:r>
          </a:p>
          <a:p>
            <a:pPr lvl="1"/>
            <a:r>
              <a:rPr lang="de-DE" dirty="0"/>
              <a:t>Teleologische Reduktion</a:t>
            </a:r>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Auslegungsmethoden - Grobüberblick</a:t>
            </a:r>
            <a:endParaRPr lang="de-AT" dirty="0"/>
          </a:p>
        </p:txBody>
      </p:sp>
    </p:spTree>
    <p:extLst>
      <p:ext uri="{BB962C8B-B14F-4D97-AF65-F5344CB8AC3E}">
        <p14:creationId xmlns:p14="http://schemas.microsoft.com/office/powerpoint/2010/main" val="208901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AT" dirty="0"/>
              <a:t>Nach § 46 Abs 2 </a:t>
            </a:r>
            <a:r>
              <a:rPr lang="de-AT" dirty="0" err="1"/>
              <a:t>lit</a:t>
            </a:r>
            <a:r>
              <a:rPr lang="de-AT" dirty="0"/>
              <a:t> a BB-PO 1966 und BB-PG sind anrechenbare Ruhegenusszeiten „die in einem Dienstverhältnis bei einem inländischen öffentlich-rechtlichen Dienstgeber, bei den Österreichischen Bundesbahnen, deren Betriebsvorgängern oder einer dem öffentlichen Verkehr dienenden inländischen Eisenbahnunternehmung zurückgelegte Zeit“</a:t>
            </a:r>
          </a:p>
          <a:p>
            <a:r>
              <a:rPr lang="de-AT" dirty="0"/>
              <a:t>Kläger war vor seiner Tätigkeit bei den ÖBB </a:t>
            </a:r>
            <a:r>
              <a:rPr lang="de-AT" dirty="0" err="1"/>
              <a:t>Liftwart</a:t>
            </a:r>
            <a:r>
              <a:rPr lang="de-AT" dirty="0"/>
              <a:t> in Tirol</a:t>
            </a:r>
          </a:p>
          <a:p>
            <a:r>
              <a:rPr lang="de-DE" dirty="0"/>
              <a:t>Ist eine Seilbahn eine „Eisenbahn“ </a:t>
            </a:r>
            <a:r>
              <a:rPr lang="de-DE" dirty="0" err="1"/>
              <a:t>iSd</a:t>
            </a:r>
            <a:r>
              <a:rPr lang="de-DE" dirty="0"/>
              <a:t> </a:t>
            </a:r>
            <a:r>
              <a:rPr lang="de-AT" dirty="0"/>
              <a:t>BB-PO 1966/BB-PG </a:t>
            </a:r>
            <a:r>
              <a:rPr lang="de-DE" dirty="0"/>
              <a:t>?</a:t>
            </a:r>
            <a:r>
              <a:rPr lang="de-AT" sz="1600" dirty="0"/>
              <a:t> </a:t>
            </a:r>
          </a:p>
          <a:p>
            <a:pPr marL="0" indent="0" algn="ctr">
              <a:buNone/>
            </a:pPr>
            <a:r>
              <a:rPr lang="de-AT" dirty="0">
                <a:sym typeface="Wingdings" panose="05000000000000000000" pitchFamily="2" charset="2"/>
              </a:rPr>
              <a:t> </a:t>
            </a:r>
            <a:r>
              <a:rPr lang="de-AT" sz="1600" dirty="0"/>
              <a:t>OGH </a:t>
            </a:r>
            <a:r>
              <a:rPr lang="de-AT" dirty="0">
                <a:hlinkClick r:id="rId2"/>
              </a:rPr>
              <a:t>8 </a:t>
            </a:r>
            <a:r>
              <a:rPr lang="de-AT" dirty="0" err="1">
                <a:hlinkClick r:id="rId2"/>
              </a:rPr>
              <a:t>ObA</a:t>
            </a:r>
            <a:r>
              <a:rPr lang="de-AT" dirty="0">
                <a:hlinkClick r:id="rId2"/>
              </a:rPr>
              <a:t> 89/22d</a:t>
            </a:r>
            <a:endParaRPr lang="de-AT" dirty="0"/>
          </a:p>
          <a:p>
            <a:pPr marL="0" indent="0" algn="ctr">
              <a:buNone/>
            </a:pPr>
            <a:endParaRPr lang="de-AT" dirty="0"/>
          </a:p>
          <a:p>
            <a:pPr marL="0" indent="0" algn="ctr">
              <a:buNone/>
            </a:pPr>
            <a:endParaRPr lang="de-AT" dirty="0"/>
          </a:p>
          <a:p>
            <a:pPr marL="0" indent="0" algn="ctr">
              <a:buNone/>
            </a:pP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1 – Wortinterpretation („Eisenbahn/Seilbahn“):</a:t>
            </a:r>
            <a:endParaRPr lang="de-AT" dirty="0"/>
          </a:p>
        </p:txBody>
      </p:sp>
    </p:spTree>
    <p:extLst>
      <p:ext uri="{BB962C8B-B14F-4D97-AF65-F5344CB8AC3E}">
        <p14:creationId xmlns:p14="http://schemas.microsoft.com/office/powerpoint/2010/main" val="33401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Stadt Linz und BAWAG-PSK schließen </a:t>
            </a:r>
            <a:r>
              <a:rPr lang="de-DE" dirty="0" err="1"/>
              <a:t>Zinsswap</a:t>
            </a:r>
            <a:r>
              <a:rPr lang="de-DE" dirty="0"/>
              <a:t> zu Darlehen ab, Genehmigung der OÖ Landesregierung wird nicht eingeholt</a:t>
            </a:r>
          </a:p>
          <a:p>
            <a:r>
              <a:rPr lang="de-DE" dirty="0"/>
              <a:t>§ 78 Abs 1 Z 2 Statut für die Landeshauptstadt Linz idF </a:t>
            </a:r>
            <a:r>
              <a:rPr lang="de-AT" dirty="0" err="1"/>
              <a:t>LGBl.Nr</a:t>
            </a:r>
            <a:r>
              <a:rPr lang="de-AT" dirty="0"/>
              <a:t>. 7/1992: </a:t>
            </a:r>
          </a:p>
          <a:p>
            <a:pPr marL="0" indent="0">
              <a:buNone/>
            </a:pPr>
            <a:r>
              <a:rPr lang="de-AT" dirty="0"/>
              <a:t>	„(1) Maßnahmen der Stadt, die der Genehmigung der 	Landesregierung bedürfen, sind außer den in sonstigen gesetzlichen 	Vorschriften vorgesehenen Fällen folgende: (…)  </a:t>
            </a:r>
          </a:p>
          <a:p>
            <a:pPr marL="0" indent="0">
              <a:buNone/>
            </a:pPr>
            <a:r>
              <a:rPr lang="de-AT" dirty="0">
                <a:effectLst/>
              </a:rPr>
              <a:t>	2. der </a:t>
            </a:r>
            <a:r>
              <a:rPr lang="de-AT" dirty="0" err="1">
                <a:effectLst/>
              </a:rPr>
              <a:t>Abschluß</a:t>
            </a:r>
            <a:r>
              <a:rPr lang="de-AT" dirty="0">
                <a:effectLst/>
              </a:rPr>
              <a:t> von Darlehensverträgen, wenn durch die 	Aufnahme des Darlehens der jährliche Gesamtschuldendienst der 	Stadt 15% der Einnahmen	des ordentlichen Voranschlages des 	laufenden Rechnungsjahres übersteigen würde;“</a:t>
            </a:r>
          </a:p>
          <a:p>
            <a:r>
              <a:rPr lang="de-DE" dirty="0"/>
              <a:t>Ist der </a:t>
            </a:r>
            <a:r>
              <a:rPr lang="de-DE" dirty="0" err="1"/>
              <a:t>Zinsswap</a:t>
            </a:r>
            <a:r>
              <a:rPr lang="de-DE" dirty="0"/>
              <a:t> wirksam?</a:t>
            </a:r>
            <a:r>
              <a:rPr lang="de-AT" sz="1600" dirty="0"/>
              <a:t> </a:t>
            </a:r>
          </a:p>
          <a:p>
            <a:pPr marL="0" indent="0" algn="ctr">
              <a:buNone/>
            </a:pPr>
            <a:r>
              <a:rPr lang="de-AT" dirty="0">
                <a:sym typeface="Wingdings" panose="05000000000000000000" pitchFamily="2" charset="2"/>
              </a:rPr>
              <a:t> </a:t>
            </a:r>
            <a:r>
              <a:rPr lang="de-AT" sz="1600" dirty="0"/>
              <a:t>OGH </a:t>
            </a:r>
            <a:r>
              <a:rPr lang="de-AT" dirty="0">
                <a:hlinkClick r:id="rId2"/>
              </a:rPr>
              <a:t>10 Ob 18/21a</a:t>
            </a:r>
            <a:endParaRPr lang="de-AT" dirty="0"/>
          </a:p>
          <a:p>
            <a:pPr marL="0" indent="0" algn="ctr">
              <a:buNone/>
            </a:pPr>
            <a:endParaRPr lang="de-AT" dirty="0"/>
          </a:p>
          <a:p>
            <a:pPr marL="0" indent="0" algn="ctr">
              <a:buNone/>
            </a:pP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2 – Analogie („Swap/Darlehen“):</a:t>
            </a:r>
            <a:endParaRPr lang="de-AT" dirty="0"/>
          </a:p>
        </p:txBody>
      </p:sp>
    </p:spTree>
    <p:extLst>
      <p:ext uri="{BB962C8B-B14F-4D97-AF65-F5344CB8AC3E}">
        <p14:creationId xmlns:p14="http://schemas.microsoft.com/office/powerpoint/2010/main" val="1861828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Zwei – hinsichtlich der Rechtsfrage – ähnliche Fälle: </a:t>
            </a:r>
          </a:p>
          <a:p>
            <a:pPr lvl="1"/>
            <a:r>
              <a:rPr lang="de-DE" dirty="0"/>
              <a:t>Zypriotische Bank begibt Nachranganleihen und wird auf österreichische 100%-Mutter verschmolzen. </a:t>
            </a:r>
          </a:p>
          <a:p>
            <a:pPr lvl="1"/>
            <a:r>
              <a:rPr lang="de-DE" dirty="0"/>
              <a:t>Österreichische Bank begibt Ergänzungskapitalanleihen und spaltet Teilbetrieb auf 100%-Mutter</a:t>
            </a:r>
          </a:p>
          <a:p>
            <a:pPr lvl="1"/>
            <a:r>
              <a:rPr lang="de-DE" dirty="0"/>
              <a:t>Im Zuge der Umgründung wird jeweils erklärt, die Anleihen gemäß </a:t>
            </a:r>
            <a:br>
              <a:rPr lang="de-DE" dirty="0"/>
            </a:br>
            <a:r>
              <a:rPr lang="de-DE" dirty="0">
                <a:hlinkClick r:id="rId2"/>
              </a:rPr>
              <a:t>§ 226 Abs 3 AktG</a:t>
            </a:r>
            <a:r>
              <a:rPr lang="de-DE" dirty="0"/>
              <a:t>/</a:t>
            </a:r>
            <a:r>
              <a:rPr lang="de-DE" dirty="0">
                <a:hlinkClick r:id="rId3"/>
              </a:rPr>
              <a:t>§ 23 </a:t>
            </a:r>
            <a:r>
              <a:rPr lang="de-DE" dirty="0" err="1">
                <a:hlinkClick r:id="rId3"/>
              </a:rPr>
              <a:t>dUmwG</a:t>
            </a:r>
            <a:r>
              <a:rPr lang="de-DE" dirty="0"/>
              <a:t> </a:t>
            </a:r>
            <a:r>
              <a:rPr lang="de-DE" dirty="0" err="1"/>
              <a:t>bzw</a:t>
            </a:r>
            <a:r>
              <a:rPr lang="de-DE" dirty="0"/>
              <a:t> </a:t>
            </a:r>
            <a:r>
              <a:rPr lang="de-DE" dirty="0">
                <a:hlinkClick r:id="rId4"/>
              </a:rPr>
              <a:t>§ 15 Abs 5 </a:t>
            </a:r>
            <a:r>
              <a:rPr lang="de-DE" dirty="0" err="1">
                <a:hlinkClick r:id="rId4"/>
              </a:rPr>
              <a:t>SpaltG</a:t>
            </a:r>
            <a:r>
              <a:rPr lang="de-DE" dirty="0"/>
              <a:t> zu beenden.</a:t>
            </a:r>
          </a:p>
          <a:p>
            <a:r>
              <a:rPr lang="de-DE" dirty="0"/>
              <a:t>Sind die Anleihen nach wie vor wirksam aufrecht?</a:t>
            </a:r>
            <a:r>
              <a:rPr lang="de-AT" sz="1600" dirty="0"/>
              <a:t> </a:t>
            </a:r>
          </a:p>
          <a:p>
            <a:pPr marL="0" indent="0" algn="ctr">
              <a:buNone/>
            </a:pPr>
            <a:r>
              <a:rPr lang="de-AT" dirty="0">
                <a:sym typeface="Wingdings" panose="05000000000000000000" pitchFamily="2" charset="2"/>
              </a:rPr>
              <a:t> </a:t>
            </a:r>
            <a:r>
              <a:rPr lang="de-AT" sz="1600" dirty="0"/>
              <a:t>EuGH </a:t>
            </a:r>
            <a:r>
              <a:rPr lang="de-AT" sz="1600" dirty="0">
                <a:hlinkClick r:id="rId5"/>
              </a:rPr>
              <a:t>C‑483/14</a:t>
            </a:r>
            <a:r>
              <a:rPr lang="de-AT" sz="1600" dirty="0"/>
              <a:t> und OGH </a:t>
            </a:r>
            <a:r>
              <a:rPr lang="de-AT" dirty="0">
                <a:hlinkClick r:id="rId6"/>
              </a:rPr>
              <a:t>6 Ob 80/16g</a:t>
            </a:r>
            <a:r>
              <a:rPr lang="de-AT" dirty="0"/>
              <a:t> und </a:t>
            </a:r>
            <a:r>
              <a:rPr lang="de-AT" dirty="0">
                <a:hlinkClick r:id="rId7"/>
              </a:rPr>
              <a:t>1 Ob 93/16g</a:t>
            </a:r>
            <a:endParaRPr lang="de-AT" dirty="0"/>
          </a:p>
          <a:p>
            <a:pPr marL="0" indent="0" algn="ctr">
              <a:buNone/>
            </a:pPr>
            <a:endParaRPr lang="de-AT" dirty="0"/>
          </a:p>
          <a:p>
            <a:pPr marL="0" indent="0" algn="ctr">
              <a:buNone/>
            </a:pP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3 – richtlinienkonforme Interpretation („Gläubigerschutz“):</a:t>
            </a:r>
            <a:endParaRPr lang="de-AT" dirty="0"/>
          </a:p>
        </p:txBody>
      </p:sp>
    </p:spTree>
    <p:extLst>
      <p:ext uri="{BB962C8B-B14F-4D97-AF65-F5344CB8AC3E}">
        <p14:creationId xmlns:p14="http://schemas.microsoft.com/office/powerpoint/2010/main" val="3339789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Küchenhersteller verkauft Küche bei einer Messe um </a:t>
            </a:r>
            <a:r>
              <a:rPr lang="de-DE" b="1" dirty="0"/>
              <a:t>EUR 10.924,70</a:t>
            </a:r>
            <a:r>
              <a:rPr lang="de-DE" dirty="0"/>
              <a:t>.</a:t>
            </a:r>
          </a:p>
          <a:p>
            <a:r>
              <a:rPr lang="de-AT" dirty="0"/>
              <a:t>Der Kunde, Verbraucher, tritt rechtswidrig zurück. Der Küchenhersteller hat einen entgangenen Gewinn von</a:t>
            </a:r>
            <a:r>
              <a:rPr lang="de-DE" dirty="0"/>
              <a:t> </a:t>
            </a:r>
            <a:r>
              <a:rPr lang="de-DE" b="1" dirty="0"/>
              <a:t>EUR 5,270.60</a:t>
            </a:r>
            <a:r>
              <a:rPr lang="de-DE" dirty="0"/>
              <a:t>.</a:t>
            </a:r>
          </a:p>
          <a:p>
            <a:r>
              <a:rPr lang="de-DE" dirty="0"/>
              <a:t>Die AGB des Küchenherstellers enthalten folgende Klausel:</a:t>
            </a:r>
          </a:p>
          <a:p>
            <a:r>
              <a:rPr lang="de-DE" dirty="0"/>
              <a:t>„</a:t>
            </a:r>
            <a:r>
              <a:rPr lang="de-AT" dirty="0"/>
              <a:t>Tritt der Kunde – ohne dazu berechtigt zu sein – vom Vertrag zurück oder begehrt er seine Aufhebung, so haben wir die Wahl, auf die Erfüllung des Vertrags zu bestehen oder der Aufhebung des Vertrags zuzustimmen; im letzteren Fall ist der Kunde verpflichtet, nach unserer Wahl </a:t>
            </a:r>
            <a:r>
              <a:rPr lang="de-AT" b="1" dirty="0"/>
              <a:t>einen pauschalierten Schadensersatz in Höhe von 20 % des Bruttorechnungsbetrages oder den tatsächlich entstandenen Schaden zu bezahlen</a:t>
            </a:r>
            <a:r>
              <a:rPr lang="de-AT" dirty="0"/>
              <a:t>.</a:t>
            </a:r>
            <a:r>
              <a:rPr lang="de-DE" dirty="0"/>
              <a:t>“</a:t>
            </a:r>
          </a:p>
          <a:p>
            <a:r>
              <a:rPr lang="de-DE" dirty="0"/>
              <a:t>Welchen Anspruch hat der Küchenhersteller gegen den Kunden?</a:t>
            </a:r>
            <a:r>
              <a:rPr lang="de-AT" sz="1600" dirty="0"/>
              <a:t> </a:t>
            </a:r>
          </a:p>
          <a:p>
            <a:pPr marL="0" indent="0" algn="ctr">
              <a:buNone/>
            </a:pPr>
            <a:r>
              <a:rPr lang="de-AT" dirty="0">
                <a:sym typeface="Wingdings" panose="05000000000000000000" pitchFamily="2" charset="2"/>
              </a:rPr>
              <a:t> </a:t>
            </a:r>
            <a:r>
              <a:rPr lang="de-AT" sz="1600" dirty="0"/>
              <a:t>EuGH </a:t>
            </a:r>
            <a:r>
              <a:rPr lang="de-AT" sz="1600" dirty="0">
                <a:hlinkClick r:id="rId2"/>
              </a:rPr>
              <a:t>C-625/21</a:t>
            </a:r>
            <a:r>
              <a:rPr lang="de-AT" sz="1600" dirty="0"/>
              <a:t> und OGH </a:t>
            </a:r>
            <a:r>
              <a:rPr lang="de-AT" sz="1600" dirty="0">
                <a:hlinkClick r:id="rId3"/>
              </a:rPr>
              <a:t>4 Ob 236/22z</a:t>
            </a:r>
            <a:endParaRPr lang="de-AT" dirty="0"/>
          </a:p>
          <a:p>
            <a:endParaRPr lang="de-DE" dirty="0"/>
          </a:p>
          <a:p>
            <a:pPr marL="539750" indent="0">
              <a:buNone/>
            </a:pPr>
            <a:endParaRPr lang="de-DE"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4 – richtlinienkonforme Interpretation („</a:t>
            </a:r>
            <a:r>
              <a:rPr lang="de-DE" dirty="0" err="1"/>
              <a:t>Gupfinger</a:t>
            </a:r>
            <a:r>
              <a:rPr lang="de-DE" dirty="0"/>
              <a:t>“):</a:t>
            </a:r>
            <a:endParaRPr lang="de-AT" dirty="0"/>
          </a:p>
        </p:txBody>
      </p:sp>
    </p:spTree>
    <p:extLst>
      <p:ext uri="{BB962C8B-B14F-4D97-AF65-F5344CB8AC3E}">
        <p14:creationId xmlns:p14="http://schemas.microsoft.com/office/powerpoint/2010/main" val="1066136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553A41A-6049-4A57-A7D5-A66BB800F84F}"/>
              </a:ext>
            </a:extLst>
          </p:cNvPr>
          <p:cNvSpPr>
            <a:spLocks noGrp="1"/>
          </p:cNvSpPr>
          <p:nvPr>
            <p:ph sz="quarter" idx="13"/>
          </p:nvPr>
        </p:nvSpPr>
        <p:spPr/>
        <p:txBody>
          <a:bodyPr/>
          <a:lstStyle/>
          <a:p>
            <a:r>
              <a:rPr lang="de-DE" dirty="0"/>
              <a:t>AGB Fitnesscenter: „[1] </a:t>
            </a:r>
            <a:r>
              <a:rPr lang="de-AT" dirty="0"/>
              <a:t>Zu Beginn der Mitgliedschaft wird eine einmalige Pauschale von 19,90 € für die Verwaltung erhoben. [2] Das Eintrittsmedium (Karte oder </a:t>
            </a:r>
            <a:r>
              <a:rPr lang="de-AT" dirty="0" err="1"/>
              <a:t>Chipband</a:t>
            </a:r>
            <a:r>
              <a:rPr lang="de-AT" dirty="0"/>
              <a:t>) bleibt im Besitz des Mitglieds und wird ebenfalls mit einer Gebühr von 19,90 € berechnet. [3] Halbjährlich wird eine Servicepauschale in Höhe von 19,90 € erhoben. [4] Sämtliche Beträge enthalten die gesetzliche Mehrwertsteuer.“</a:t>
            </a:r>
          </a:p>
          <a:p>
            <a:r>
              <a:rPr lang="de-DE" dirty="0"/>
              <a:t>Ist diese Klausel wirksam?</a:t>
            </a:r>
          </a:p>
          <a:p>
            <a:endParaRPr lang="de-DE" dirty="0"/>
          </a:p>
          <a:p>
            <a:pPr marL="0" indent="0" algn="ctr">
              <a:buNone/>
            </a:pPr>
            <a:r>
              <a:rPr lang="de-AT" dirty="0">
                <a:sym typeface="Wingdings" panose="05000000000000000000" pitchFamily="2" charset="2"/>
              </a:rPr>
              <a:t> </a:t>
            </a:r>
            <a:r>
              <a:rPr lang="de-AT" dirty="0"/>
              <a:t>OGH </a:t>
            </a:r>
            <a:r>
              <a:rPr lang="de-AT" dirty="0">
                <a:hlinkClick r:id="rId2"/>
              </a:rPr>
              <a:t>4 Ob 59/22p</a:t>
            </a:r>
            <a:endParaRPr lang="de-AT" dirty="0"/>
          </a:p>
          <a:p>
            <a:pPr marL="0" indent="0">
              <a:buNone/>
            </a:pPr>
            <a:endParaRPr lang="de-AT" dirty="0"/>
          </a:p>
        </p:txBody>
      </p:sp>
      <p:sp>
        <p:nvSpPr>
          <p:cNvPr id="4" name="Title 3">
            <a:extLst>
              <a:ext uri="{FF2B5EF4-FFF2-40B4-BE49-F238E27FC236}">
                <a16:creationId xmlns:a16="http://schemas.microsoft.com/office/drawing/2014/main" id="{49566A59-A1DB-4A0B-BDA4-EFB90F257EE0}"/>
              </a:ext>
            </a:extLst>
          </p:cNvPr>
          <p:cNvSpPr>
            <a:spLocks noGrp="1"/>
          </p:cNvSpPr>
          <p:nvPr>
            <p:ph type="ctrTitle"/>
          </p:nvPr>
        </p:nvSpPr>
        <p:spPr/>
        <p:txBody>
          <a:bodyPr/>
          <a:lstStyle/>
          <a:p>
            <a:r>
              <a:rPr lang="de-DE" dirty="0"/>
              <a:t>Fallbeispiel 5 – richtlinienkonforme Interpretation („Einmalige Pauschale“):</a:t>
            </a:r>
            <a:endParaRPr lang="de-AT" dirty="0"/>
          </a:p>
        </p:txBody>
      </p:sp>
    </p:spTree>
    <p:extLst>
      <p:ext uri="{BB962C8B-B14F-4D97-AF65-F5344CB8AC3E}">
        <p14:creationId xmlns:p14="http://schemas.microsoft.com/office/powerpoint/2010/main" val="3855554294"/>
      </p:ext>
    </p:extLst>
  </p:cSld>
  <p:clrMapOvr>
    <a:masterClrMapping/>
  </p:clrMapOvr>
</p:sld>
</file>

<file path=ppt/theme/theme1.xml><?xml version="1.0" encoding="utf-8"?>
<a:theme xmlns:a="http://schemas.openxmlformats.org/drawingml/2006/main" name="master new">
  <a:themeElements>
    <a:clrScheme name="Custom 1">
      <a:dk1>
        <a:srgbClr val="535455"/>
      </a:dk1>
      <a:lt1>
        <a:srgbClr val="FFFFFF"/>
      </a:lt1>
      <a:dk2>
        <a:srgbClr val="878889"/>
      </a:dk2>
      <a:lt2>
        <a:srgbClr val="FFFFFF"/>
      </a:lt2>
      <a:accent1>
        <a:srgbClr val="535455"/>
      </a:accent1>
      <a:accent2>
        <a:srgbClr val="E2007A"/>
      </a:accent2>
      <a:accent3>
        <a:srgbClr val="929294"/>
      </a:accent3>
      <a:accent4>
        <a:srgbClr val="DCDCDD"/>
      </a:accent4>
      <a:accent5>
        <a:srgbClr val="7A93A9"/>
      </a:accent5>
      <a:accent6>
        <a:srgbClr val="6976AA"/>
      </a:accent6>
      <a:hlink>
        <a:srgbClr val="5E9BCB"/>
      </a:hlink>
      <a:folHlink>
        <a:srgbClr val="A88ABA"/>
      </a:folHlink>
    </a:clrScheme>
    <a:fontScheme name="Custom 1">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PPT presentation 20220411.pptx" id="{2E745C11-3FFC-475C-9521-AF0C34992609}" vid="{1A970140-ED28-4961-AC64-45991A7441D5}"/>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5.xml><?xml version="1.0" encoding="utf-8"?>
<properties xmlns="http://www.imanage.com/work/xmlschema">
  <documentid>MANDATES!23524967.1</documentid>
  <senderid>VPLISCHKE</senderid>
  <senderemail>V.HAUER@SCHOENHERR.EU</senderemail>
  <lastmodified>2025-03-25T08:49:40.0000000+01:00</lastmodified>
  <database>MANDATES</database>
</properties>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2D30A52EB125408516C355E6A49C32" ma:contentTypeVersion="1" ma:contentTypeDescription="Create a new document." ma:contentTypeScope="" ma:versionID="eec78aff8d9bd33621f896ade7babf71">
  <xsd:schema xmlns:xsd="http://www.w3.org/2001/XMLSchema" xmlns:xs="http://www.w3.org/2001/XMLSchema" xmlns:p="http://schemas.microsoft.com/office/2006/metadata/properties" xmlns:ns1="http://schemas.microsoft.com/sharepoint/v3" xmlns:ns2="e0a6574d-2799-494c-9fe2-78265bc83028" targetNamespace="http://schemas.microsoft.com/office/2006/metadata/properties" ma:root="true" ma:fieldsID="eecc39c1e943420e2afecfca4f5d36db" ns1:_="" ns2:_="">
    <xsd:import namespace="http://schemas.microsoft.com/sharepoint/v3"/>
    <xsd:import namespace="e0a6574d-2799-494c-9fe2-78265bc83028"/>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a6574d-2799-494c-9fe2-78265bc83028"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e0a6574d-2799-494c-9fe2-78265bc83028">YUSF53R7ZCRM-1797567310-1940</_dlc_DocId>
    <_dlc_DocIdUrl xmlns="e0a6574d-2799-494c-9fe2-78265bc83028">
      <Url>http://marketing.schoenherr.eu/_layouts/15/DocIdRedir.aspx?ID=YUSF53R7ZCRM-1797567310-1940</Url>
      <Description>YUSF53R7ZCRM-1797567310-1940</Description>
    </_dlc_DocIdUrl>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6F2685A-154E-44D1-B3CD-3CAAD742F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0a6574d-2799-494c-9fe2-78265bc830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4940DD-2FC0-4923-B9F4-5D4FA38D9C32}">
  <ds:schemaRefs>
    <ds:schemaRef ds:uri="http://schemas.microsoft.com/sharepoint/events"/>
  </ds:schemaRefs>
</ds:datastoreItem>
</file>

<file path=customXml/itemProps3.xml><?xml version="1.0" encoding="utf-8"?>
<ds:datastoreItem xmlns:ds="http://schemas.openxmlformats.org/officeDocument/2006/customXml" ds:itemID="{DE9EE937-397B-49F9-AC69-8ECB741A19CA}">
  <ds:schemaRefs>
    <ds:schemaRef ds:uri="http://schemas.microsoft.com/sharepoint/v3/contenttype/forms"/>
  </ds:schemaRefs>
</ds:datastoreItem>
</file>

<file path=customXml/itemProps4.xml><?xml version="1.0" encoding="utf-8"?>
<ds:datastoreItem xmlns:ds="http://schemas.openxmlformats.org/officeDocument/2006/customXml" ds:itemID="{EB41F150-7090-4ADE-B888-12398E823B54}">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0a6574d-2799-494c-9fe2-78265bc8302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796</Words>
  <Application>Microsoft Office PowerPoint</Application>
  <PresentationFormat>On-screen Show (4:3)</PresentationFormat>
  <Paragraphs>71</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Swis721 LtEx BT</vt:lpstr>
      <vt:lpstr>Verdana</vt:lpstr>
      <vt:lpstr>Wingdings</vt:lpstr>
      <vt:lpstr>master new</vt:lpstr>
      <vt:lpstr>Lawyering </vt:lpstr>
      <vt:lpstr>  HEUTE: die methode macht´s!</vt:lpstr>
      <vt:lpstr> Juristische Methode in der Praxis  Siehe ausgeteilte Checklist: Lösung einer Rechtsfrage  und (zB)  F. Bydlinski, Grundzüge der juristischen Methodenlehre2 </vt:lpstr>
      <vt:lpstr>Auslegungsmethoden - Grobüberblick</vt:lpstr>
      <vt:lpstr>Fallbeispiel 1 – Wortinterpretation („Eisenbahn/Seilbahn“):</vt:lpstr>
      <vt:lpstr>Fallbeispiel 2 – Analogie („Swap/Darlehen“):</vt:lpstr>
      <vt:lpstr>Fallbeispiel 3 – richtlinienkonforme Interpretation („Gläubigerschutz“):</vt:lpstr>
      <vt:lpstr>Fallbeispiel 4 – richtlinienkonforme Interpretation („Gupfinger“):</vt:lpstr>
      <vt:lpstr>Fallbeispiel 5 – richtlinienkonforme Interpretation („Einmalige Pauschale“):</vt:lpstr>
      <vt:lpstr>Fallbeispiel 6 – richtlinienkonforme „Rechtsfindung“? („Dieselskandal“):</vt:lpstr>
      <vt:lpstr>Fallbeispiel 7 – richtlinienkonforme Auslegung: Kreditbearbeitungsentgelt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Lawyering</dc:title>
  <dc:creator>Schoenherr Rechtsanwaelte</dc:creator>
  <cp:lastModifiedBy>Schoenherr Rechtsanwaelte</cp:lastModifiedBy>
  <cp:revision>20</cp:revision>
  <cp:lastPrinted>2022-02-23T16:17:28Z</cp:lastPrinted>
  <dcterms:created xsi:type="dcterms:W3CDTF">2022-10-10T07:46:06Z</dcterms:created>
  <dcterms:modified xsi:type="dcterms:W3CDTF">2025-03-25T07:49:40Z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0x010100F02D30A52EB125408516C355E6A49C32</vt:lpwstr>
  </property>
  <property fmtid="{D5CDD505-2E9C-101B-9397-08002B2CF9AE}" pid="3" name="_dlc_DocIdItemGuid">
    <vt:lpwstr>86797c32-aef6-4b0b-b9e7-8eb955c0d355</vt:lpwstr>
  </property>
  <property fmtid="{D5CDD505-2E9C-101B-9397-08002B2CF9AE}" pid="4" name="Offices">
    <vt:lpwstr>159;#Albania|8ee67886-1878-44d8-a76a-a7186ec13596;#25;#Belgrade (Serbia)|27c9c4ef-0728-46d3-b8f2-6dbe45ecc856;#44;#Bratislava (Slovakia)|c0a5be46-11c3-4d68-a11d-665de8746c2f;#40;#Brussels (Belgium)|8882bfc2-117d-4f5b-a862-b04d96a57779</vt:lpwstr>
  </property>
  <property fmtid="{D5CDD505-2E9C-101B-9397-08002B2CF9AE}" pid="5" name="Practice Groups">
    <vt:lpwstr/>
  </property>
  <property fmtid="{D5CDD505-2E9C-101B-9397-08002B2CF9AE}" pid="6" name="Practice Area">
    <vt:lpwstr>3033;#PGBF|2fc1b0a3-2e9d-4855-8d7a-ef0c40102c4a;#2618;#PGCMA|ce9d3fd3-0e21-41cb-a0f4-e3b719e9388c;#2818;#PGComp|31854444-6ce7-4ed7-a58f-1839c9c6592d;#3040;#PGDR|f4266fc0-9bf5-4b71-9889-2213827db9e9;#3035;#PGIP|4d22a1f4-aebf-4d21-9c63-06ad6499278b;#2815;#P</vt:lpwstr>
  </property>
  <property fmtid="{D5CDD505-2E9C-101B-9397-08002B2CF9AE}" pid="7" name="Region/Country">
    <vt:lpwstr/>
  </property>
  <property fmtid="{D5CDD505-2E9C-101B-9397-08002B2CF9AE}" pid="8" name="Industries">
    <vt:lpwstr/>
  </property>
  <property fmtid="{D5CDD505-2E9C-101B-9397-08002B2CF9AE}" pid="9" name="TaxKeyword">
    <vt:lpwstr/>
  </property>
  <property fmtid="{D5CDD505-2E9C-101B-9397-08002B2CF9AE}" pid="10" name="TaxKeywordTaxHTField">
    <vt:lpwstr/>
  </property>
  <property fmtid="{D5CDD505-2E9C-101B-9397-08002B2CF9AE}" pid="11" name="Practice GroupsTaxHTField0">
    <vt:lpwstr/>
  </property>
  <property fmtid="{D5CDD505-2E9C-101B-9397-08002B2CF9AE}" pid="12" name="_dlc_policyId">
    <vt:lpwstr/>
  </property>
  <property fmtid="{D5CDD505-2E9C-101B-9397-08002B2CF9AE}" pid="13" name="ItemRetentionFormula">
    <vt:lpwstr/>
  </property>
  <property fmtid="{D5CDD505-2E9C-101B-9397-08002B2CF9AE}" pid="14" name="OfficesTaxHTField0">
    <vt:lpwstr>Albania|8ee67886-1878-44d8-a76a-a7186ec13596;Belgrade (Serbia)|27c9c4ef-0728-46d3-b8f2-6dbe45ecc856;Bratislava (Slovakia)|c0a5be46-11c3-4d68-a11d-665de8746c2f;Brussels (Belgium)|8882bfc2-117d-4f5b-a862-b04d96a57779</vt:lpwstr>
  </property>
  <property fmtid="{D5CDD505-2E9C-101B-9397-08002B2CF9AE}" pid="15" name="TaxCatchAll">
    <vt:lpwstr>159;#Albania|8ee67886-1878-44d8-a76a-a7186ec13596;#25;#Belgrade (Serbia)|27c9c4ef-0728-46d3-b8f2-6dbe45ecc856;#44;#Bratislava (Slovakia)|c0a5be46-11c3-4d68-a11d-665de8746c2f;#40;#Brussels (Belgium)|8882bfc2-117d-4f5b-a862-b04d96a57779</vt:lpwstr>
  </property>
  <property fmtid="{D5CDD505-2E9C-101B-9397-08002B2CF9AE}" pid="16" name="Lawyer">
    <vt:lpwstr/>
  </property>
  <property fmtid="{D5CDD505-2E9C-101B-9397-08002B2CF9AE}" pid="17" name="IndustriesTaxHTField0">
    <vt:lpwstr/>
  </property>
</Properties>
</file>