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4"/>
  </p:notesMasterIdLst>
  <p:sldIdLst>
    <p:sldId id="256" r:id="rId2"/>
    <p:sldId id="265" r:id="rId3"/>
    <p:sldId id="273" r:id="rId4"/>
    <p:sldId id="267" r:id="rId5"/>
    <p:sldId id="268" r:id="rId6"/>
    <p:sldId id="272" r:id="rId7"/>
    <p:sldId id="258" r:id="rId8"/>
    <p:sldId id="274" r:id="rId9"/>
    <p:sldId id="275" r:id="rId10"/>
    <p:sldId id="276" r:id="rId11"/>
    <p:sldId id="281" r:id="rId12"/>
    <p:sldId id="290" r:id="rId1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06" autoAdjust="0"/>
    <p:restoredTop sz="94660"/>
  </p:normalViewPr>
  <p:slideViewPr>
    <p:cSldViewPr snapToGrid="0">
      <p:cViewPr varScale="1">
        <p:scale>
          <a:sx n="64" d="100"/>
          <a:sy n="64" d="100"/>
        </p:scale>
        <p:origin x="44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&#65279;<?xml version="1.0" encoding="utf-8"?><Relationships xmlns="http://schemas.openxmlformats.org/package/2006/relationships"><Relationship Type="http://schemas.openxmlformats.org/officeDocument/2006/relationships/slide" Target="slides/slide7.xml" Id="rId8" /><Relationship Type="http://schemas.openxmlformats.org/officeDocument/2006/relationships/slide" Target="slides/slide12.xml" Id="rId13" /><Relationship Type="http://schemas.openxmlformats.org/officeDocument/2006/relationships/tableStyles" Target="tableStyles.xml" Id="rId18" /><Relationship Type="http://schemas.openxmlformats.org/officeDocument/2006/relationships/slide" Target="slides/slide2.xml" Id="rId3" /><Relationship Type="http://schemas.openxmlformats.org/officeDocument/2006/relationships/slide" Target="slides/slide6.xml" Id="rId7" /><Relationship Type="http://schemas.openxmlformats.org/officeDocument/2006/relationships/slide" Target="slides/slide11.xml" Id="rId12" /><Relationship Type="http://schemas.openxmlformats.org/officeDocument/2006/relationships/theme" Target="theme/theme1.xml" Id="rId17" /><Relationship Type="http://schemas.openxmlformats.org/officeDocument/2006/relationships/slide" Target="slides/slide1.xml" Id="rId2" /><Relationship Type="http://schemas.openxmlformats.org/officeDocument/2006/relationships/viewProps" Target="viewProps.xml" Id="rId16" /><Relationship Type="http://schemas.openxmlformats.org/officeDocument/2006/relationships/slideMaster" Target="slideMasters/slideMaster1.xml" Id="rId1" /><Relationship Type="http://schemas.openxmlformats.org/officeDocument/2006/relationships/slide" Target="slides/slide5.xml" Id="rId6" /><Relationship Type="http://schemas.openxmlformats.org/officeDocument/2006/relationships/slide" Target="slides/slide10.xml" Id="rId11" /><Relationship Type="http://schemas.openxmlformats.org/officeDocument/2006/relationships/slide" Target="slides/slide4.xml" Id="rId5" /><Relationship Type="http://schemas.openxmlformats.org/officeDocument/2006/relationships/presProps" Target="presProps.xml" Id="rId15" /><Relationship Type="http://schemas.openxmlformats.org/officeDocument/2006/relationships/slide" Target="slides/slide9.xml" Id="rId10" /><Relationship Type="http://schemas.openxmlformats.org/officeDocument/2006/relationships/slide" Target="slides/slide3.xml" Id="rId4" /><Relationship Type="http://schemas.openxmlformats.org/officeDocument/2006/relationships/slide" Target="slides/slide8.xml" Id="rId9" /><Relationship Type="http://schemas.openxmlformats.org/officeDocument/2006/relationships/notesMaster" Target="notesMasters/notesMaster1.xml" Id="rId14" /><Relationship Type="http://schemas.openxmlformats.org/officeDocument/2006/relationships/customXml" Target="/customXML/item.xml" Id="imanage.xml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1AF126-FB06-48D3-8473-9B040BD0A5DA}" type="datetimeFigureOut">
              <a:rPr lang="de-AT" smtClean="0"/>
              <a:t>21.10.2024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5DFE1F-64E4-44B0-AA84-F2972F2BBD43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8467534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21.10.2024</a:t>
            </a:r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smtClean="0"/>
              <a:t>Grieb</a:t>
            </a:r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0EE74-EF1F-451C-B241-8F1DA4966473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223852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21.10.2024</a:t>
            </a:r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smtClean="0"/>
              <a:t>Grieb</a:t>
            </a:r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0EE74-EF1F-451C-B241-8F1DA4966473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5459494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21.10.2024</a:t>
            </a:r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smtClean="0"/>
              <a:t>Grieb</a:t>
            </a:r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0EE74-EF1F-451C-B241-8F1DA4966473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729048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21.10.2024</a:t>
            </a:r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smtClean="0"/>
              <a:t>Grieb</a:t>
            </a:r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0EE74-EF1F-451C-B241-8F1DA4966473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706497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21.10.2024</a:t>
            </a:r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smtClean="0"/>
              <a:t>Grieb</a:t>
            </a:r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0EE74-EF1F-451C-B241-8F1DA4966473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119487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21.10.2024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smtClean="0"/>
              <a:t>Grieb</a:t>
            </a:r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0EE74-EF1F-451C-B241-8F1DA4966473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0405409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21.10.2024</a:t>
            </a:r>
            <a:endParaRPr lang="de-AT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smtClean="0"/>
              <a:t>Grieb</a:t>
            </a:r>
            <a:endParaRPr lang="de-AT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0EE74-EF1F-451C-B241-8F1DA4966473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4912073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21.10.2024</a:t>
            </a:r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smtClean="0"/>
              <a:t>Grieb</a:t>
            </a:r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0EE74-EF1F-451C-B241-8F1DA4966473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480581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21.10.2024</a:t>
            </a:r>
            <a:endParaRPr lang="de-AT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smtClean="0"/>
              <a:t>Grieb</a:t>
            </a:r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0EE74-EF1F-451C-B241-8F1DA4966473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3616274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21.10.2024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smtClean="0"/>
              <a:t>Grieb</a:t>
            </a:r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0EE74-EF1F-451C-B241-8F1DA4966473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9266205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21.10.2024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smtClean="0"/>
              <a:t>Grieb</a:t>
            </a:r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0EE74-EF1F-451C-B241-8F1DA4966473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8979275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 smtClean="0"/>
              <a:t>21.10.2024</a:t>
            </a:r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AT" smtClean="0"/>
              <a:t>Grieb</a:t>
            </a:r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E0EE74-EF1F-451C-B241-8F1DA4966473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527577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AT" b="1" dirty="0" smtClean="0">
                <a:latin typeface="+mn-lt"/>
              </a:rPr>
              <a:t>Übersicht Rechtsmittelverfahren</a:t>
            </a:r>
            <a:endParaRPr lang="de-AT" b="1" dirty="0">
              <a:latin typeface="+mn-lt"/>
            </a:endParaRP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AT" dirty="0" smtClean="0"/>
              <a:t>Andrej Grieb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3408820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AT" b="1" dirty="0" smtClean="0"/>
              <a:t>Inhaltliche Prüfung 4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607639"/>
          </a:xfrm>
        </p:spPr>
        <p:txBody>
          <a:bodyPr>
            <a:normAutofit/>
          </a:bodyPr>
          <a:lstStyle/>
          <a:p>
            <a:r>
              <a:rPr lang="de-AT" dirty="0" smtClean="0"/>
              <a:t>Beschränkungen des Rechtszuges an den OGH (§ 502 Abs 2ff)</a:t>
            </a:r>
          </a:p>
          <a:p>
            <a:r>
              <a:rPr lang="de-AT" dirty="0" smtClean="0"/>
              <a:t>…</a:t>
            </a:r>
          </a:p>
          <a:p>
            <a:r>
              <a:rPr lang="de-AT" dirty="0" smtClean="0"/>
              <a:t>Beschränkungen durch Wert des Entscheidungsgegenstandes </a:t>
            </a:r>
          </a:p>
          <a:p>
            <a:pPr lvl="1"/>
            <a:r>
              <a:rPr lang="de-AT" dirty="0" smtClean="0"/>
              <a:t>bis 5.000,- jedenfalls </a:t>
            </a:r>
            <a:r>
              <a:rPr lang="de-AT" dirty="0"/>
              <a:t>unzulässig (§ 502 Abs 2</a:t>
            </a:r>
            <a:r>
              <a:rPr lang="de-AT" dirty="0" smtClean="0"/>
              <a:t>)</a:t>
            </a:r>
          </a:p>
          <a:p>
            <a:pPr lvl="1"/>
            <a:r>
              <a:rPr lang="de-AT" dirty="0" smtClean="0"/>
              <a:t>über € 5.000,- bis € 30.000,- bei Zulassung durch das </a:t>
            </a:r>
            <a:r>
              <a:rPr lang="de-AT" dirty="0"/>
              <a:t>Berufungsgericht (§ 502 Abs </a:t>
            </a:r>
            <a:r>
              <a:rPr lang="de-AT" dirty="0" smtClean="0"/>
              <a:t>3)</a:t>
            </a:r>
            <a:endParaRPr lang="de-AT" dirty="0"/>
          </a:p>
          <a:p>
            <a:r>
              <a:rPr lang="de-AT" dirty="0" smtClean="0"/>
              <a:t>darüber auch außerordentlich (§ 505 Abs 4)</a:t>
            </a:r>
          </a:p>
          <a:p>
            <a:r>
              <a:rPr lang="de-AT" dirty="0" smtClean="0"/>
              <a:t>Verfahrensfehler des Gerichts 2. Instanz</a:t>
            </a:r>
          </a:p>
          <a:p>
            <a:r>
              <a:rPr lang="de-AT" dirty="0" smtClean="0"/>
              <a:t>Bei Streitigkeit u.a. über das Bestehen oder Nichtbestehen des Bestandverhältnisses ohne Bewertung </a:t>
            </a:r>
            <a:r>
              <a:rPr lang="de-AT" dirty="0" err="1" smtClean="0"/>
              <a:t>ao</a:t>
            </a:r>
            <a:r>
              <a:rPr lang="de-AT" dirty="0" smtClean="0"/>
              <a:t>. Revision (§ 502 (5))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0990D-4F65-4607-93A6-3D4BC6A8B747}" type="slidenum">
              <a:rPr lang="de-AT" smtClean="0"/>
              <a:pPr/>
              <a:t>10</a:t>
            </a:fld>
            <a:endParaRPr lang="de-AT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21.10.2024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smtClean="0"/>
              <a:t>Grieb</a:t>
            </a: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0205056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AT" b="1" dirty="0" smtClean="0"/>
              <a:t>Ergebnis und </a:t>
            </a:r>
            <a:r>
              <a:rPr lang="de-AT" b="1" dirty="0" smtClean="0"/>
              <a:t>Ausarbeitung</a:t>
            </a:r>
            <a:endParaRPr lang="de-AT" b="1" dirty="0"/>
          </a:p>
        </p:txBody>
      </p:sp>
      <p:sp>
        <p:nvSpPr>
          <p:cNvPr id="4" name="Ellipse 3"/>
          <p:cNvSpPr/>
          <p:nvPr/>
        </p:nvSpPr>
        <p:spPr>
          <a:xfrm>
            <a:off x="3876726" y="1552182"/>
            <a:ext cx="4344753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dirty="0" smtClean="0"/>
              <a:t>RM-Entscheidung</a:t>
            </a:r>
            <a:endParaRPr lang="de-AT" dirty="0"/>
          </a:p>
        </p:txBody>
      </p:sp>
      <p:sp>
        <p:nvSpPr>
          <p:cNvPr id="5" name="Rechteck 4"/>
          <p:cNvSpPr/>
          <p:nvPr/>
        </p:nvSpPr>
        <p:spPr>
          <a:xfrm>
            <a:off x="3453491" y="3902949"/>
            <a:ext cx="2331991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dirty="0" smtClean="0"/>
              <a:t>Bestätigung</a:t>
            </a:r>
            <a:endParaRPr lang="de-AT" dirty="0"/>
          </a:p>
        </p:txBody>
      </p:sp>
      <p:sp>
        <p:nvSpPr>
          <p:cNvPr id="9" name="Inhaltsplatzhalter 8"/>
          <p:cNvSpPr>
            <a:spLocks noGrp="1"/>
          </p:cNvSpPr>
          <p:nvPr>
            <p:ph idx="1"/>
          </p:nvPr>
        </p:nvSpPr>
        <p:spPr>
          <a:xfrm>
            <a:off x="791303" y="1392773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de-AT" dirty="0" smtClean="0"/>
              <a:t> </a:t>
            </a:r>
            <a:endParaRPr lang="de-AT" dirty="0"/>
          </a:p>
        </p:txBody>
      </p:sp>
      <p:sp>
        <p:nvSpPr>
          <p:cNvPr id="10" name="Rechteck 9"/>
          <p:cNvSpPr/>
          <p:nvPr/>
        </p:nvSpPr>
        <p:spPr>
          <a:xfrm>
            <a:off x="574154" y="3902949"/>
            <a:ext cx="2321169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dirty="0" smtClean="0"/>
              <a:t>Zurückweisung</a:t>
            </a:r>
          </a:p>
          <a:p>
            <a:pPr algn="ctr"/>
            <a:r>
              <a:rPr lang="de-AT" dirty="0" err="1" smtClean="0"/>
              <a:t>Zrw</a:t>
            </a:r>
            <a:r>
              <a:rPr lang="de-AT" dirty="0" smtClean="0"/>
              <a:t>/</a:t>
            </a:r>
            <a:r>
              <a:rPr lang="de-AT" dirty="0" err="1" smtClean="0"/>
              <a:t>vwerworfen</a:t>
            </a:r>
            <a:endParaRPr lang="de-AT" dirty="0"/>
          </a:p>
        </p:txBody>
      </p:sp>
      <p:sp>
        <p:nvSpPr>
          <p:cNvPr id="11" name="Rechteck 10"/>
          <p:cNvSpPr/>
          <p:nvPr/>
        </p:nvSpPr>
        <p:spPr>
          <a:xfrm>
            <a:off x="6343650" y="3902949"/>
            <a:ext cx="2331991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dirty="0" smtClean="0"/>
              <a:t>Änderung</a:t>
            </a:r>
            <a:endParaRPr lang="de-AT" dirty="0"/>
          </a:p>
        </p:txBody>
      </p:sp>
      <p:sp>
        <p:nvSpPr>
          <p:cNvPr id="12" name="Rechteck 11"/>
          <p:cNvSpPr/>
          <p:nvPr/>
        </p:nvSpPr>
        <p:spPr>
          <a:xfrm>
            <a:off x="555999" y="2664262"/>
            <a:ext cx="11099722" cy="9684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dirty="0" smtClean="0"/>
              <a:t>Sachentscheidung: ganz/teilweise/dem Grunde nach/Verjährung)  mit </a:t>
            </a:r>
            <a:br>
              <a:rPr lang="de-AT" dirty="0" smtClean="0"/>
            </a:br>
            <a:r>
              <a:rPr lang="de-AT" dirty="0" smtClean="0"/>
              <a:t>(Zwischen-)/(Teil-)/(End-) Urteil/-Sachbeschluss; Endbeschluss (nur in Besitzstörung)</a:t>
            </a:r>
            <a:endParaRPr lang="de-AT" dirty="0"/>
          </a:p>
        </p:txBody>
      </p:sp>
      <p:sp>
        <p:nvSpPr>
          <p:cNvPr id="13" name="Rechteck 12"/>
          <p:cNvSpPr/>
          <p:nvPr/>
        </p:nvSpPr>
        <p:spPr>
          <a:xfrm>
            <a:off x="3427750" y="5087600"/>
            <a:ext cx="5242703" cy="5398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dirty="0" smtClean="0"/>
              <a:t>Kostenentscheidung oder Kostenvorbehalt</a:t>
            </a:r>
            <a:endParaRPr lang="de-AT" dirty="0"/>
          </a:p>
        </p:txBody>
      </p:sp>
      <p:sp>
        <p:nvSpPr>
          <p:cNvPr id="14" name="Rechteck 13"/>
          <p:cNvSpPr/>
          <p:nvPr/>
        </p:nvSpPr>
        <p:spPr>
          <a:xfrm>
            <a:off x="3427748" y="6333018"/>
            <a:ext cx="5242703" cy="5249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dirty="0" err="1" smtClean="0"/>
              <a:t>Ev</a:t>
            </a:r>
            <a:r>
              <a:rPr lang="de-AT" dirty="0" smtClean="0"/>
              <a:t> Ausspruch über die Zulässigkeit eines weiteren RM</a:t>
            </a:r>
            <a:endParaRPr lang="de-AT" dirty="0"/>
          </a:p>
        </p:txBody>
      </p:sp>
      <p:sp>
        <p:nvSpPr>
          <p:cNvPr id="15" name="Rechteck 14"/>
          <p:cNvSpPr/>
          <p:nvPr/>
        </p:nvSpPr>
        <p:spPr>
          <a:xfrm>
            <a:off x="9323730" y="3902949"/>
            <a:ext cx="2331991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dirty="0" smtClean="0"/>
              <a:t>Aufhebung</a:t>
            </a:r>
            <a:endParaRPr lang="de-AT" dirty="0"/>
          </a:p>
        </p:txBody>
      </p:sp>
      <p:sp>
        <p:nvSpPr>
          <p:cNvPr id="3" name="Rechteck 2"/>
          <p:cNvSpPr/>
          <p:nvPr/>
        </p:nvSpPr>
        <p:spPr>
          <a:xfrm>
            <a:off x="3427748" y="5712014"/>
            <a:ext cx="5242703" cy="5477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dirty="0" err="1" smtClean="0"/>
              <a:t>Ev</a:t>
            </a:r>
            <a:r>
              <a:rPr lang="de-AT" dirty="0" smtClean="0"/>
              <a:t> Wert des Entscheidungsgegenstandes</a:t>
            </a:r>
            <a:endParaRPr lang="de-AT" dirty="0"/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21.10.2024</a:t>
            </a:r>
            <a:endParaRPr lang="de-AT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smtClean="0"/>
              <a:t>Grieb</a:t>
            </a:r>
            <a:endParaRPr lang="de-AT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0EE74-EF1F-451C-B241-8F1DA4966473}" type="slidenum">
              <a:rPr lang="de-AT" smtClean="0"/>
              <a:t>11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9380390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AT" dirty="0" smtClean="0"/>
              <a:t> </a:t>
            </a:r>
            <a:r>
              <a:rPr lang="de-AT" b="1" dirty="0" smtClean="0">
                <a:latin typeface="+mn-lt"/>
              </a:rPr>
              <a:t>Rechtsmittelverfahren</a:t>
            </a:r>
            <a:endParaRPr lang="de-AT" b="1" dirty="0">
              <a:latin typeface="+mn-lt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de-AT" dirty="0" smtClean="0"/>
          </a:p>
          <a:p>
            <a:pPr marL="0" indent="0">
              <a:buNone/>
            </a:pPr>
            <a:endParaRPr lang="de-AT" dirty="0"/>
          </a:p>
          <a:p>
            <a:pPr marL="0" indent="0">
              <a:buNone/>
            </a:pPr>
            <a:endParaRPr lang="de-AT" dirty="0" smtClean="0"/>
          </a:p>
          <a:p>
            <a:pPr marL="0" indent="0">
              <a:buNone/>
            </a:pPr>
            <a:endParaRPr lang="de-AT" dirty="0"/>
          </a:p>
          <a:p>
            <a:pPr marL="0" indent="0" algn="r">
              <a:buNone/>
            </a:pPr>
            <a:endParaRPr lang="de-AT" dirty="0" smtClean="0"/>
          </a:p>
          <a:p>
            <a:pPr marL="0" indent="0" algn="r">
              <a:buNone/>
            </a:pPr>
            <a:endParaRPr lang="de-AT" dirty="0"/>
          </a:p>
          <a:p>
            <a:pPr marL="0" indent="0" algn="r">
              <a:buNone/>
            </a:pPr>
            <a:r>
              <a:rPr lang="de-AT" dirty="0" smtClean="0"/>
              <a:t>Und schon kennt man sich aus!</a:t>
            </a:r>
            <a:endParaRPr lang="de-AT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 smtClean="0"/>
              <a:t>21.10.2024</a:t>
            </a:r>
            <a:endParaRPr lang="de-AT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smtClean="0"/>
              <a:t>Grieb</a:t>
            </a:r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0EE74-EF1F-451C-B241-8F1DA4966473}" type="slidenum">
              <a:rPr lang="de-AT" smtClean="0"/>
              <a:t>12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8061376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AT" b="1" dirty="0" smtClean="0">
                <a:latin typeface="+mn-lt"/>
              </a:rPr>
              <a:t>Arbeitsphasen</a:t>
            </a:r>
            <a:endParaRPr lang="de-AT" b="1" dirty="0">
              <a:latin typeface="+mn-lt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AT" sz="3200" dirty="0" smtClean="0"/>
              <a:t>Formale Prüfung</a:t>
            </a:r>
          </a:p>
          <a:p>
            <a:r>
              <a:rPr lang="de-AT" sz="3200" dirty="0" smtClean="0"/>
              <a:t>Inhaltliche Prüfung</a:t>
            </a:r>
          </a:p>
          <a:p>
            <a:r>
              <a:rPr lang="de-AT" sz="3200" dirty="0" smtClean="0"/>
              <a:t>Ergebnis und Ausarbeitung</a:t>
            </a:r>
            <a:endParaRPr lang="de-AT" sz="3200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21.10.2024</a:t>
            </a:r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smtClean="0"/>
              <a:t>Grieb</a:t>
            </a:r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0EE74-EF1F-451C-B241-8F1DA4966473}" type="slidenum">
              <a:rPr lang="de-AT" smtClean="0"/>
              <a:t>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833049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AT" b="1" dirty="0" smtClean="0"/>
              <a:t>Formale Prüfung 1</a:t>
            </a:r>
            <a:endParaRPr lang="de-AT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AT" dirty="0" smtClean="0"/>
              <a:t>Grundlage: Entscheidung in der Urschrift</a:t>
            </a:r>
          </a:p>
          <a:p>
            <a:r>
              <a:rPr lang="de-AT" dirty="0" smtClean="0"/>
              <a:t>Verfahrensart </a:t>
            </a:r>
            <a:r>
              <a:rPr lang="de-AT" dirty="0" smtClean="0"/>
              <a:t>(abhängig vom einleitenden Schriftsatz und allfälligem Beschluss nach § 40a JN</a:t>
            </a:r>
            <a:r>
              <a:rPr lang="de-AT" dirty="0" smtClean="0"/>
              <a:t>)</a:t>
            </a:r>
          </a:p>
          <a:p>
            <a:r>
              <a:rPr lang="de-AT" dirty="0"/>
              <a:t>Bezeichnung der Entscheidung und Inhalt</a:t>
            </a:r>
          </a:p>
          <a:p>
            <a:pPr lvl="1"/>
            <a:r>
              <a:rPr lang="de-AT" dirty="0"/>
              <a:t>In der Sache (Sachentscheidung: ganz/teilweise/dem Grunde nach/Verjährung)  mit (Zwischen-)/(Teil-)/(End-) Urteil/Sachbeschluss; Endbeschluss (nur in Besitzstörung)</a:t>
            </a:r>
          </a:p>
          <a:p>
            <a:pPr lvl="1"/>
            <a:r>
              <a:rPr lang="de-AT" dirty="0"/>
              <a:t>Bei Fehlbezeichnung Zuordnung für das RM nach dem wahren Inhalt (Vertrauen auf die Richtigkeit der Bezeichnung kann zur Verspätung des Rechtsmittels führen!)</a:t>
            </a:r>
          </a:p>
          <a:p>
            <a:pPr marL="0" indent="0">
              <a:buNone/>
            </a:pPr>
            <a:endParaRPr lang="de-AT" dirty="0" smtClean="0"/>
          </a:p>
          <a:p>
            <a:pPr marL="0" indent="0">
              <a:buNone/>
            </a:pPr>
            <a:endParaRPr lang="de-AT" dirty="0" smtClean="0"/>
          </a:p>
          <a:p>
            <a:endParaRPr lang="de-AT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21.10.2024</a:t>
            </a:r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smtClean="0"/>
              <a:t>Grieb</a:t>
            </a:r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0EE74-EF1F-451C-B241-8F1DA4966473}" type="slidenum">
              <a:rPr lang="de-AT" smtClean="0"/>
              <a:t>3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915258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AT" b="1" dirty="0" smtClean="0"/>
              <a:t>Formale Prüfung 2</a:t>
            </a:r>
            <a:endParaRPr lang="de-AT" b="1" dirty="0"/>
          </a:p>
        </p:txBody>
      </p:sp>
      <p:sp>
        <p:nvSpPr>
          <p:cNvPr id="4" name="Ellipse 3"/>
          <p:cNvSpPr/>
          <p:nvPr/>
        </p:nvSpPr>
        <p:spPr>
          <a:xfrm>
            <a:off x="3792863" y="1919640"/>
            <a:ext cx="4344753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dirty="0" smtClean="0"/>
              <a:t>Entscheidung</a:t>
            </a:r>
            <a:br>
              <a:rPr lang="de-AT" dirty="0" smtClean="0"/>
            </a:br>
            <a:r>
              <a:rPr lang="de-AT" dirty="0" smtClean="0"/>
              <a:t>(unabhängig von der Bezeichnung)</a:t>
            </a:r>
            <a:endParaRPr lang="de-AT" dirty="0"/>
          </a:p>
        </p:txBody>
      </p:sp>
      <p:sp>
        <p:nvSpPr>
          <p:cNvPr id="5" name="Rechteck 4"/>
          <p:cNvSpPr/>
          <p:nvPr/>
        </p:nvSpPr>
        <p:spPr>
          <a:xfrm>
            <a:off x="4793831" y="3250350"/>
            <a:ext cx="2331991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dirty="0" smtClean="0"/>
              <a:t>In der Sache</a:t>
            </a:r>
            <a:endParaRPr lang="de-AT" dirty="0"/>
          </a:p>
        </p:txBody>
      </p:sp>
      <p:sp>
        <p:nvSpPr>
          <p:cNvPr id="9" name="Inhaltsplatzhalter 8"/>
          <p:cNvSpPr>
            <a:spLocks noGrp="1"/>
          </p:cNvSpPr>
          <p:nvPr>
            <p:ph idx="1"/>
          </p:nvPr>
        </p:nvSpPr>
        <p:spPr>
          <a:xfrm>
            <a:off x="838200" y="1841857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de-AT" dirty="0" smtClean="0"/>
              <a:t> </a:t>
            </a:r>
            <a:endParaRPr lang="de-AT" dirty="0"/>
          </a:p>
        </p:txBody>
      </p:sp>
      <p:sp>
        <p:nvSpPr>
          <p:cNvPr id="10" name="Rechteck 9"/>
          <p:cNvSpPr/>
          <p:nvPr/>
        </p:nvSpPr>
        <p:spPr>
          <a:xfrm>
            <a:off x="914612" y="3245742"/>
            <a:ext cx="2321169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dirty="0" smtClean="0"/>
              <a:t>Über die Sache</a:t>
            </a:r>
            <a:endParaRPr lang="de-AT" dirty="0"/>
          </a:p>
        </p:txBody>
      </p:sp>
      <p:sp>
        <p:nvSpPr>
          <p:cNvPr id="11" name="Rechteck 10"/>
          <p:cNvSpPr/>
          <p:nvPr/>
        </p:nvSpPr>
        <p:spPr>
          <a:xfrm>
            <a:off x="8683869" y="3250350"/>
            <a:ext cx="2331991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dirty="0" smtClean="0"/>
              <a:t>verfahrensleitend</a:t>
            </a:r>
            <a:endParaRPr lang="de-AT" dirty="0"/>
          </a:p>
        </p:txBody>
      </p:sp>
      <p:sp>
        <p:nvSpPr>
          <p:cNvPr id="12" name="Rechteck 11"/>
          <p:cNvSpPr/>
          <p:nvPr/>
        </p:nvSpPr>
        <p:spPr>
          <a:xfrm>
            <a:off x="4304167" y="4563065"/>
            <a:ext cx="3311317" cy="20885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dirty="0" smtClean="0"/>
              <a:t>Sachentscheidung: ganz/teilweise/dem Grunde nach/Verjährung)  mit </a:t>
            </a:r>
            <a:br>
              <a:rPr lang="de-AT" dirty="0" smtClean="0"/>
            </a:br>
            <a:r>
              <a:rPr lang="de-AT" dirty="0" smtClean="0"/>
              <a:t>(Zwischen-)/(Teil-)/(End-) Urteil/-Sachbeschluss; Endbeschluss (nur in Besitzstörung)</a:t>
            </a:r>
            <a:endParaRPr lang="de-AT" dirty="0"/>
          </a:p>
        </p:txBody>
      </p:sp>
      <p:sp>
        <p:nvSpPr>
          <p:cNvPr id="13" name="Rechteck 12"/>
          <p:cNvSpPr/>
          <p:nvPr/>
        </p:nvSpPr>
        <p:spPr>
          <a:xfrm>
            <a:off x="914613" y="4554006"/>
            <a:ext cx="2321169" cy="20740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dirty="0" smtClean="0"/>
              <a:t>Formalentscheidung: </a:t>
            </a:r>
            <a:br>
              <a:rPr lang="de-AT" dirty="0" smtClean="0"/>
            </a:br>
            <a:r>
              <a:rPr lang="de-AT" dirty="0" smtClean="0"/>
              <a:t>mit Beschluss</a:t>
            </a:r>
            <a:br>
              <a:rPr lang="de-AT" dirty="0" smtClean="0"/>
            </a:br>
            <a:r>
              <a:rPr lang="de-AT" dirty="0" smtClean="0"/>
              <a:t>zB Unzuständigkeit, Rechtsweg</a:t>
            </a:r>
          </a:p>
          <a:p>
            <a:pPr algn="ctr"/>
            <a:endParaRPr lang="de-AT" dirty="0"/>
          </a:p>
          <a:p>
            <a:pPr algn="ctr"/>
            <a:endParaRPr lang="de-AT" dirty="0"/>
          </a:p>
        </p:txBody>
      </p:sp>
      <p:sp>
        <p:nvSpPr>
          <p:cNvPr id="14" name="Rechteck 13"/>
          <p:cNvSpPr/>
          <p:nvPr/>
        </p:nvSpPr>
        <p:spPr>
          <a:xfrm>
            <a:off x="8683869" y="4554006"/>
            <a:ext cx="2331991" cy="20740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dirty="0" smtClean="0"/>
              <a:t>Sonstige:</a:t>
            </a:r>
          </a:p>
          <a:p>
            <a:pPr algn="ctr"/>
            <a:r>
              <a:rPr lang="de-AT" dirty="0" smtClean="0"/>
              <a:t>Mit Beschluss</a:t>
            </a:r>
            <a:br>
              <a:rPr lang="de-AT" dirty="0" smtClean="0"/>
            </a:br>
            <a:r>
              <a:rPr lang="de-AT" dirty="0" smtClean="0"/>
              <a:t>zB Anberaumung einer Tagsatzung; </a:t>
            </a:r>
            <a:br>
              <a:rPr lang="de-AT" dirty="0" smtClean="0"/>
            </a:br>
            <a:r>
              <a:rPr lang="de-AT" dirty="0" smtClean="0"/>
              <a:t>SV-Bestellung</a:t>
            </a:r>
            <a:endParaRPr lang="de-AT" dirty="0"/>
          </a:p>
          <a:p>
            <a:pPr algn="ctr"/>
            <a:endParaRPr lang="de-AT" dirty="0"/>
          </a:p>
        </p:txBody>
      </p:sp>
      <p:sp>
        <p:nvSpPr>
          <p:cNvPr id="15" name="Datumsplatzhalt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21.10.2024</a:t>
            </a:r>
            <a:endParaRPr lang="de-AT"/>
          </a:p>
        </p:txBody>
      </p:sp>
      <p:sp>
        <p:nvSpPr>
          <p:cNvPr id="16" name="Fußzeilenplatzhalter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smtClean="0"/>
              <a:t>Grieb</a:t>
            </a:r>
            <a:endParaRPr lang="de-AT"/>
          </a:p>
        </p:txBody>
      </p:sp>
      <p:sp>
        <p:nvSpPr>
          <p:cNvPr id="17" name="Foliennummernplatzhalt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0EE74-EF1F-451C-B241-8F1DA4966473}" type="slidenum">
              <a:rPr lang="de-AT" smtClean="0"/>
              <a:t>4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870737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AT" b="1" dirty="0" smtClean="0"/>
              <a:t>Formale Prüfung </a:t>
            </a:r>
            <a:r>
              <a:rPr lang="de-AT" b="1" dirty="0" smtClean="0"/>
              <a:t>3</a:t>
            </a:r>
            <a:endParaRPr lang="de-AT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26673"/>
          </a:xfrm>
        </p:spPr>
        <p:txBody>
          <a:bodyPr>
            <a:normAutofit fontScale="92500" lnSpcReduction="10000"/>
          </a:bodyPr>
          <a:lstStyle/>
          <a:p>
            <a:r>
              <a:rPr lang="de-AT" dirty="0" smtClean="0"/>
              <a:t>Rechtsmittelwerber (Parteien , NI, Zeugen, SV, Revisor, </a:t>
            </a:r>
            <a:r>
              <a:rPr lang="de-AT" dirty="0" err="1" smtClean="0"/>
              <a:t>etc</a:t>
            </a:r>
            <a:r>
              <a:rPr lang="de-AT" dirty="0" smtClean="0"/>
              <a:t>)</a:t>
            </a:r>
            <a:endParaRPr lang="de-AT" dirty="0"/>
          </a:p>
          <a:p>
            <a:r>
              <a:rPr lang="de-AT" dirty="0" smtClean="0"/>
              <a:t>Vertretung </a:t>
            </a:r>
            <a:r>
              <a:rPr lang="de-AT" dirty="0" smtClean="0"/>
              <a:t>gesetzlich - rechtsgeschäftlich - gerichtlich bestellt (Kurator, Erwachsenenvertreter, Verfahrenshelfer)</a:t>
            </a:r>
          </a:p>
          <a:p>
            <a:r>
              <a:rPr lang="de-AT" dirty="0" smtClean="0"/>
              <a:t>Bekämpfbarkeit </a:t>
            </a:r>
            <a:r>
              <a:rPr lang="de-AT" dirty="0"/>
              <a:t>der </a:t>
            </a:r>
            <a:r>
              <a:rPr lang="de-AT" dirty="0" smtClean="0"/>
              <a:t>Entscheidung</a:t>
            </a:r>
          </a:p>
          <a:p>
            <a:pPr lvl="1"/>
            <a:r>
              <a:rPr lang="de-AT" dirty="0" err="1"/>
              <a:t>Unbekämpfbar</a:t>
            </a:r>
            <a:r>
              <a:rPr lang="de-AT" dirty="0"/>
              <a:t> (zB verfahrensleitend nach § 141 letzter ZPO die Verweigerung der Abkürzung einer Frist)</a:t>
            </a:r>
          </a:p>
          <a:p>
            <a:pPr lvl="1"/>
            <a:r>
              <a:rPr lang="de-AT" dirty="0"/>
              <a:t>Nicht abgesondert (zB Verbesserungsauftrag nach § 85 Abs 3 ZPO; Anberaumung einer TS nach § 130 (2) ZPO)</a:t>
            </a:r>
          </a:p>
          <a:p>
            <a:pPr lvl="1"/>
            <a:r>
              <a:rPr lang="de-AT" dirty="0"/>
              <a:t>Rechtsmittelbeschränkungen (§ 501 ZPO)</a:t>
            </a:r>
          </a:p>
          <a:p>
            <a:r>
              <a:rPr lang="de-AT" dirty="0" smtClean="0"/>
              <a:t>Einseitige</a:t>
            </a:r>
            <a:r>
              <a:rPr lang="de-AT" dirty="0"/>
              <a:t>, zweiseitige  oder mehrseitige Rechtsmittel</a:t>
            </a:r>
          </a:p>
          <a:p>
            <a:pPr lvl="1"/>
            <a:r>
              <a:rPr lang="de-AT" dirty="0"/>
              <a:t>Kontrolle aller erforderlichen Zustellungen </a:t>
            </a:r>
          </a:p>
          <a:p>
            <a:r>
              <a:rPr lang="de-AT" dirty="0"/>
              <a:t>Einmaligkeit des </a:t>
            </a:r>
            <a:r>
              <a:rPr lang="de-AT" dirty="0" smtClean="0"/>
              <a:t>Rechtsmittels</a:t>
            </a:r>
            <a:endParaRPr lang="de-AT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21.10.2024</a:t>
            </a:r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smtClean="0"/>
              <a:t>Grieb</a:t>
            </a:r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0EE74-EF1F-451C-B241-8F1DA4966473}" type="slidenum">
              <a:rPr lang="de-AT" smtClean="0"/>
              <a:t>5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6037263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AT" b="1" dirty="0" smtClean="0"/>
              <a:t>Formale Prüfung </a:t>
            </a:r>
            <a:r>
              <a:rPr lang="de-AT" b="1" dirty="0" smtClean="0"/>
              <a:t>4</a:t>
            </a:r>
            <a:endParaRPr lang="de-AT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AT" dirty="0"/>
              <a:t>Rechtsmittelfristen</a:t>
            </a:r>
          </a:p>
          <a:p>
            <a:pPr lvl="1"/>
            <a:r>
              <a:rPr lang="de-AT" dirty="0"/>
              <a:t>Binnen 4 Wochen Berufung gegen das Urteil 1. Instanz (§§ 464 ff)</a:t>
            </a:r>
          </a:p>
          <a:p>
            <a:pPr lvl="1"/>
            <a:r>
              <a:rPr lang="de-AT" dirty="0"/>
              <a:t>Binnen 2 Wochen (</a:t>
            </a:r>
            <a:r>
              <a:rPr lang="de-AT" dirty="0" err="1"/>
              <a:t>Ausn</a:t>
            </a:r>
            <a:r>
              <a:rPr lang="de-AT" dirty="0"/>
              <a:t>. § 521) Rekurs gegen Beschlüsse 1. Instanz (§§ 514 ff)</a:t>
            </a:r>
          </a:p>
          <a:p>
            <a:pPr lvl="1"/>
            <a:r>
              <a:rPr lang="de-AT" dirty="0"/>
              <a:t>Zweiseitig: Beantwortung in gleicher Frist</a:t>
            </a:r>
          </a:p>
          <a:p>
            <a:r>
              <a:rPr lang="de-AT" dirty="0" smtClean="0"/>
              <a:t>Beschwer </a:t>
            </a:r>
            <a:r>
              <a:rPr lang="de-AT" dirty="0" smtClean="0"/>
              <a:t>(=Anfechtungsinteresse)</a:t>
            </a:r>
          </a:p>
          <a:p>
            <a:pPr lvl="1"/>
            <a:r>
              <a:rPr lang="de-AT" dirty="0" smtClean="0"/>
              <a:t>Formale (Abweichung vom zugrundeliegenden Sachantrag des RM-Werbers)</a:t>
            </a:r>
          </a:p>
          <a:p>
            <a:pPr lvl="1"/>
            <a:r>
              <a:rPr lang="de-AT" dirty="0" smtClean="0"/>
              <a:t>Materielle (Beeinträchtigung der Rechtsstellung des RM-Werbers)</a:t>
            </a:r>
          </a:p>
          <a:p>
            <a:r>
              <a:rPr lang="de-AT" dirty="0" smtClean="0"/>
              <a:t>Zeitpunkte (Schluss der Verhandlung; Wegfall der Beschwer)</a:t>
            </a:r>
            <a:endParaRPr lang="de-AT" dirty="0" smtClean="0"/>
          </a:p>
          <a:p>
            <a:r>
              <a:rPr lang="de-AT" dirty="0" smtClean="0"/>
              <a:t>Bei </a:t>
            </a:r>
            <a:r>
              <a:rPr lang="de-AT" dirty="0" smtClean="0"/>
              <a:t>Fehlen der Beschwer erfolgt Zurückweisung</a:t>
            </a:r>
          </a:p>
          <a:p>
            <a:pPr lvl="1"/>
            <a:r>
              <a:rPr lang="de-AT" dirty="0" smtClean="0"/>
              <a:t>zB Aufschiebungsantrag überschnitten mit </a:t>
            </a:r>
            <a:r>
              <a:rPr lang="de-AT" dirty="0" smtClean="0"/>
              <a:t>Räumungsvollzug</a:t>
            </a:r>
            <a:endParaRPr lang="de-AT" dirty="0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21.10.2024</a:t>
            </a:r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smtClean="0"/>
              <a:t>Grieb</a:t>
            </a:r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0EE74-EF1F-451C-B241-8F1DA4966473}" type="slidenum">
              <a:rPr lang="de-AT" smtClean="0"/>
              <a:t>6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2048231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AT" b="1" dirty="0" smtClean="0"/>
              <a:t>Inhaltliche Prüfung 1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 smtClean="0"/>
              <a:t>Rechtsmittelgründe N – A – M – T – U</a:t>
            </a:r>
          </a:p>
          <a:p>
            <a:r>
              <a:rPr lang="de-AT" dirty="0" smtClean="0"/>
              <a:t>Nichtigkeit</a:t>
            </a:r>
          </a:p>
          <a:p>
            <a:r>
              <a:rPr lang="de-AT" dirty="0" smtClean="0"/>
              <a:t>Aktenwidrigkeit</a:t>
            </a:r>
          </a:p>
          <a:p>
            <a:r>
              <a:rPr lang="de-AT" dirty="0" smtClean="0"/>
              <a:t>Mangelhaftigkeit des Verfahrens</a:t>
            </a:r>
          </a:p>
          <a:p>
            <a:r>
              <a:rPr lang="de-AT" dirty="0" smtClean="0"/>
              <a:t>Tatsachen- und Beweisrüge</a:t>
            </a:r>
          </a:p>
          <a:p>
            <a:r>
              <a:rPr lang="de-AT" dirty="0" smtClean="0"/>
              <a:t>Unrichtige rechtliche Beurteilung</a:t>
            </a:r>
          </a:p>
          <a:p>
            <a:r>
              <a:rPr lang="de-AT" dirty="0" smtClean="0"/>
              <a:t>Berufung </a:t>
            </a:r>
            <a:r>
              <a:rPr lang="de-AT" dirty="0" smtClean="0"/>
              <a:t>im </a:t>
            </a:r>
            <a:r>
              <a:rPr lang="de-AT" dirty="0" smtClean="0"/>
              <a:t>Kostenpunkt</a:t>
            </a:r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0990D-4F65-4607-93A6-3D4BC6A8B747}" type="slidenum">
              <a:rPr lang="de-AT" smtClean="0"/>
              <a:pPr/>
              <a:t>7</a:t>
            </a:fld>
            <a:endParaRPr lang="de-AT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21.10.2024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smtClean="0"/>
              <a:t>Grieb</a:t>
            </a: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9244009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AT" b="1" dirty="0" smtClean="0"/>
              <a:t>Inhaltliche Prüfung 2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 smtClean="0"/>
              <a:t>Beschränkungen der Rechtsmittelgründe</a:t>
            </a:r>
          </a:p>
          <a:p>
            <a:r>
              <a:rPr lang="de-AT" dirty="0" smtClean="0"/>
              <a:t>Bei Entscheidungsgegenstand nicht über € 2.700,- nur sogenannte Bagatellberufung (§ 501) wegen</a:t>
            </a:r>
          </a:p>
          <a:p>
            <a:pPr lvl="1"/>
            <a:r>
              <a:rPr lang="de-AT" dirty="0" smtClean="0"/>
              <a:t>Nichtigkeit</a:t>
            </a:r>
          </a:p>
          <a:p>
            <a:pPr lvl="1"/>
            <a:r>
              <a:rPr lang="de-AT" dirty="0" smtClean="0"/>
              <a:t>Aktenwidrigkeit, </a:t>
            </a:r>
          </a:p>
          <a:p>
            <a:pPr lvl="1"/>
            <a:r>
              <a:rPr lang="de-AT" dirty="0" smtClean="0"/>
              <a:t>unrichtige rechtliche Beurteilung</a:t>
            </a:r>
          </a:p>
          <a:p>
            <a:r>
              <a:rPr lang="de-AT" dirty="0" smtClean="0"/>
              <a:t>Bei Rekursen (Rechtszug beschränkt § 528)</a:t>
            </a:r>
          </a:p>
          <a:p>
            <a:pPr lvl="1"/>
            <a:r>
              <a:rPr lang="de-AT" dirty="0" smtClean="0"/>
              <a:t>keine weitere Überprüfung A – M – T  beim OGH 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0990D-4F65-4607-93A6-3D4BC6A8B747}" type="slidenum">
              <a:rPr lang="de-AT" smtClean="0"/>
              <a:pPr/>
              <a:t>8</a:t>
            </a:fld>
            <a:endParaRPr lang="de-AT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21.10.2024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smtClean="0"/>
              <a:t>Grieb</a:t>
            </a: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4686596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AT" b="1" dirty="0" smtClean="0"/>
              <a:t>Inhaltliche Prüfung 3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AT" dirty="0" smtClean="0"/>
              <a:t>Beschränkungen des Rechtszuges an den OGH (§ 502 Abs 1)</a:t>
            </a:r>
          </a:p>
          <a:p>
            <a:r>
              <a:rPr lang="de-AT" dirty="0" smtClean="0"/>
              <a:t>nur  zur Lösung einer Rechtsfrage des materiellen Rechts oder des Verfahrensrechts, der zur Wahrung der Rechtseinheit, Rechtssicherheit oder Rechtsentwicklung erhebliche Bedeutung zukommt,</a:t>
            </a:r>
          </a:p>
          <a:p>
            <a:r>
              <a:rPr lang="de-AT" dirty="0" smtClean="0"/>
              <a:t>…</a:t>
            </a:r>
          </a:p>
          <a:p>
            <a:r>
              <a:rPr lang="de-AT" dirty="0" smtClean="0"/>
              <a:t>(auch relevante Mängel des Berufungsverfahrens wie Verkennen der Rechtslage, Überschreitung einer Ermessensübung; Verfahrensfehler, die wegen des allgemeinen Interesses, dass </a:t>
            </a:r>
            <a:r>
              <a:rPr lang="de-AT" dirty="0" err="1" smtClean="0"/>
              <a:t>Fehlentscheidugen</a:t>
            </a:r>
            <a:r>
              <a:rPr lang="de-AT" dirty="0" smtClean="0"/>
              <a:t> verhindert werden, als erheblich angesehen werden)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0990D-4F65-4607-93A6-3D4BC6A8B747}" type="slidenum">
              <a:rPr lang="de-AT" smtClean="0"/>
              <a:pPr/>
              <a:t>9</a:t>
            </a:fld>
            <a:endParaRPr lang="de-AT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21.10.2024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smtClean="0"/>
              <a:t>Grieb</a:t>
            </a: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1173241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item.xml><?xml version="1.0" encoding="utf-8"?>
<properties xmlns="http://www.imanage.com/work/xmlschema">
  <documentid>MANDATES!22944911.1</documentid>
  <senderid>VPLISCHKE</senderid>
  <senderemail>V.HAUER@SCHOENHERR.EU</senderemail>
  <lastmodified>2024-10-21T15:38:49.0000000+02:00</lastmodified>
  <database>MANDATES</database>
</properties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651</Words>
  <Application>Microsoft Office PowerPoint</Application>
  <PresentationFormat>Breitbild</PresentationFormat>
  <Paragraphs>127</Paragraphs>
  <Slides>12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</vt:lpstr>
      <vt:lpstr>Übersicht Rechtsmittelverfahren</vt:lpstr>
      <vt:lpstr>Arbeitsphasen</vt:lpstr>
      <vt:lpstr>Formale Prüfung 1</vt:lpstr>
      <vt:lpstr>Formale Prüfung 2</vt:lpstr>
      <vt:lpstr>Formale Prüfung 3</vt:lpstr>
      <vt:lpstr>Formale Prüfung 4</vt:lpstr>
      <vt:lpstr>Inhaltliche Prüfung 1</vt:lpstr>
      <vt:lpstr>Inhaltliche Prüfung 2</vt:lpstr>
      <vt:lpstr>Inhaltliche Prüfung 3</vt:lpstr>
      <vt:lpstr>Inhaltliche Prüfung 4</vt:lpstr>
      <vt:lpstr>Ergebnis und Ausarbeitung</vt:lpstr>
      <vt:lpstr> Rechtsmittelverfahren</vt:lpstr>
    </vt:vector>
  </TitlesOfParts>
  <Company>Bundesministerium für Justiz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Übersicht Rechtsmittelverfahren</dc:title>
  <dc:creator>grieb</dc:creator>
  <cp:lastModifiedBy>Grieb Andreas</cp:lastModifiedBy>
  <cp:revision>26</cp:revision>
  <dcterms:created xsi:type="dcterms:W3CDTF">2022-01-26T19:29:01Z</dcterms:created>
  <dcterms:modified xsi:type="dcterms:W3CDTF">2024-10-21T13:38:49Z</dcterms:modified>
</cp:coreProperties>
</file>