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4"/>
  </p:sldMasterIdLst>
  <p:notesMasterIdLst>
    <p:notesMasterId r:id="rId18"/>
  </p:notesMasterIdLst>
  <p:handoutMasterIdLst>
    <p:handoutMasterId r:id="rId19"/>
  </p:handoutMasterIdLst>
  <p:sldIdLst>
    <p:sldId id="553" r:id="rId5"/>
    <p:sldId id="499" r:id="rId6"/>
    <p:sldId id="554" r:id="rId7"/>
    <p:sldId id="557" r:id="rId8"/>
    <p:sldId id="558" r:id="rId9"/>
    <p:sldId id="555" r:id="rId10"/>
    <p:sldId id="556" r:id="rId11"/>
    <p:sldId id="500" r:id="rId12"/>
    <p:sldId id="549" r:id="rId13"/>
    <p:sldId id="550" r:id="rId14"/>
    <p:sldId id="548" r:id="rId15"/>
    <p:sldId id="551" r:id="rId16"/>
    <p:sldId id="547" r:id="rId17"/>
  </p:sldIdLst>
  <p:sldSz cx="9144000" cy="6858000" type="screen4x3"/>
  <p:notesSz cx="6808788" cy="99409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8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6" userDrawn="1">
          <p15:clr>
            <a:srgbClr val="A4A3A4"/>
          </p15:clr>
        </p15:guide>
        <p15:guide id="2" pos="2043" userDrawn="1">
          <p15:clr>
            <a:srgbClr val="A4A3A4"/>
          </p15:clr>
        </p15:guide>
        <p15:guide id="3" orient="horz" pos="3131" userDrawn="1">
          <p15:clr>
            <a:srgbClr val="A4A3A4"/>
          </p15:clr>
        </p15:guide>
        <p15:guide id="4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007A"/>
    <a:srgbClr val="E20078"/>
    <a:srgbClr val="000000"/>
    <a:srgbClr val="3677A8"/>
    <a:srgbClr val="FF0D8C"/>
    <a:srgbClr val="535455"/>
    <a:srgbClr val="43525A"/>
    <a:srgbClr val="4041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ittlere Formatvorlage 4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202B0CA-FC54-4496-8BCA-5EF66A818D29}" styleName="Dunkle Formatvorlag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unkle Formatvorlag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unkle Formatvorlage 1 - Akz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3941" autoAdjust="0"/>
  </p:normalViewPr>
  <p:slideViewPr>
    <p:cSldViewPr snapToGrid="0">
      <p:cViewPr>
        <p:scale>
          <a:sx n="125" d="100"/>
          <a:sy n="125" d="100"/>
        </p:scale>
        <p:origin x="624" y="62"/>
      </p:cViewPr>
      <p:guideLst>
        <p:guide pos="288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3942" y="-90"/>
      </p:cViewPr>
      <p:guideLst>
        <p:guide orient="horz" pos="3016"/>
        <p:guide pos="2043"/>
        <p:guide orient="horz" pos="3131"/>
        <p:guide pos="2145"/>
      </p:guideLst>
    </p:cSldViewPr>
  </p:notes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4.xml" Id="rId8" /><Relationship Type="http://schemas.openxmlformats.org/officeDocument/2006/relationships/slide" Target="slides/slide9.xml" Id="rId13" /><Relationship Type="http://schemas.openxmlformats.org/officeDocument/2006/relationships/notesMaster" Target="notesMasters/notesMaster1.xml" Id="rId18" /><Relationship Type="http://schemas.openxmlformats.org/officeDocument/2006/relationships/customXml" Target="../customXml/item3.xml" Id="rId3" /><Relationship Type="http://schemas.openxmlformats.org/officeDocument/2006/relationships/viewProps" Target="viewProps.xml" Id="rId21" /><Relationship Type="http://schemas.openxmlformats.org/officeDocument/2006/relationships/slide" Target="slides/slide3.xml" Id="rId7" /><Relationship Type="http://schemas.openxmlformats.org/officeDocument/2006/relationships/slide" Target="slides/slide8.xml" Id="rId12" /><Relationship Type="http://schemas.openxmlformats.org/officeDocument/2006/relationships/slide" Target="slides/slide13.xml" Id="rId17" /><Relationship Type="http://schemas.openxmlformats.org/officeDocument/2006/relationships/customXml" Target="../customXml/item2.xml" Id="rId2" /><Relationship Type="http://schemas.openxmlformats.org/officeDocument/2006/relationships/slide" Target="slides/slide12.xml" Id="rId16" /><Relationship Type="http://schemas.openxmlformats.org/officeDocument/2006/relationships/presProps" Target="presProps.xml" Id="rId20" /><Relationship Type="http://schemas.openxmlformats.org/officeDocument/2006/relationships/customXml" Target="../customXml/item1.xml" Id="rId1" /><Relationship Type="http://schemas.openxmlformats.org/officeDocument/2006/relationships/slide" Target="slides/slide2.xml" Id="rId6" /><Relationship Type="http://schemas.openxmlformats.org/officeDocument/2006/relationships/slide" Target="slides/slide7.xml" Id="rId11" /><Relationship Type="http://schemas.openxmlformats.org/officeDocument/2006/relationships/slide" Target="slides/slide1.xml" Id="rId5" /><Relationship Type="http://schemas.openxmlformats.org/officeDocument/2006/relationships/slide" Target="slides/slide11.xml" Id="rId15" /><Relationship Type="http://schemas.openxmlformats.org/officeDocument/2006/relationships/tableStyles" Target="tableStyles.xml" Id="rId23" /><Relationship Type="http://schemas.openxmlformats.org/officeDocument/2006/relationships/slide" Target="slides/slide6.xml" Id="rId10" /><Relationship Type="http://schemas.openxmlformats.org/officeDocument/2006/relationships/handoutMaster" Target="handoutMasters/handoutMaster1.xml" Id="rId19" /><Relationship Type="http://schemas.openxmlformats.org/officeDocument/2006/relationships/slideMaster" Target="slideMasters/slideMaster1.xml" Id="rId4" /><Relationship Type="http://schemas.openxmlformats.org/officeDocument/2006/relationships/slide" Target="slides/slide5.xml" Id="rId9" /><Relationship Type="http://schemas.openxmlformats.org/officeDocument/2006/relationships/slide" Target="slides/slide10.xml" Id="rId14" /><Relationship Type="http://schemas.openxmlformats.org/officeDocument/2006/relationships/theme" Target="theme/theme1.xml" Id="rId22" /><Relationship Type="http://schemas.openxmlformats.org/officeDocument/2006/relationships/customXml" Target="/customXML/item4.xml" Id="imanage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678" cy="496507"/>
          </a:xfrm>
          <a:prstGeom prst="rect">
            <a:avLst/>
          </a:prstGeom>
        </p:spPr>
        <p:txBody>
          <a:bodyPr vert="horz" lIns="88349" tIns="44175" rIns="88349" bIns="4417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589" y="0"/>
            <a:ext cx="2950678" cy="496507"/>
          </a:xfrm>
          <a:prstGeom prst="rect">
            <a:avLst/>
          </a:prstGeom>
        </p:spPr>
        <p:txBody>
          <a:bodyPr vert="horz" lIns="88349" tIns="44175" rIns="88349" bIns="44175" rtlCol="0"/>
          <a:lstStyle>
            <a:lvl1pPr algn="r">
              <a:defRPr sz="1200"/>
            </a:lvl1pPr>
          </a:lstStyle>
          <a:p>
            <a:fld id="{13995AAF-CAD3-483B-AC24-C8C7C61017DB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2876"/>
            <a:ext cx="2950678" cy="496507"/>
          </a:xfrm>
          <a:prstGeom prst="rect">
            <a:avLst/>
          </a:prstGeom>
        </p:spPr>
        <p:txBody>
          <a:bodyPr vert="horz" lIns="88349" tIns="44175" rIns="88349" bIns="4417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589" y="9442876"/>
            <a:ext cx="2950678" cy="496507"/>
          </a:xfrm>
          <a:prstGeom prst="rect">
            <a:avLst/>
          </a:prstGeom>
        </p:spPr>
        <p:txBody>
          <a:bodyPr vert="horz" lIns="88349" tIns="44175" rIns="88349" bIns="44175" rtlCol="0" anchor="b"/>
          <a:lstStyle>
            <a:lvl1pPr algn="r">
              <a:defRPr sz="1200"/>
            </a:lvl1pPr>
          </a:lstStyle>
          <a:p>
            <a:fld id="{F0C59CD9-3572-4F16-973E-435EBC527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738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50474" cy="497046"/>
          </a:xfrm>
          <a:prstGeom prst="rect">
            <a:avLst/>
          </a:prstGeom>
        </p:spPr>
        <p:txBody>
          <a:bodyPr vert="horz" lIns="92148" tIns="46074" rIns="92148" bIns="46074" rtlCol="0"/>
          <a:lstStyle>
            <a:lvl1pPr algn="l">
              <a:defRPr sz="13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8" y="1"/>
            <a:ext cx="2950474" cy="497046"/>
          </a:xfrm>
          <a:prstGeom prst="rect">
            <a:avLst/>
          </a:prstGeom>
        </p:spPr>
        <p:txBody>
          <a:bodyPr vert="horz" lIns="92148" tIns="46074" rIns="92148" bIns="46074" rtlCol="0"/>
          <a:lstStyle>
            <a:lvl1pPr algn="r">
              <a:defRPr sz="1300"/>
            </a:lvl1pPr>
          </a:lstStyle>
          <a:p>
            <a:fld id="{67A030E3-3E0B-4521-88B4-8DC51F62562F}" type="datetimeFigureOut">
              <a:rPr lang="de-AT" smtClean="0"/>
              <a:pPr/>
              <a:t>11.05.2026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48" tIns="46074" rIns="92148" bIns="46074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2148" tIns="46074" rIns="92148" bIns="46074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42154"/>
            <a:ext cx="2950474" cy="497046"/>
          </a:xfrm>
          <a:prstGeom prst="rect">
            <a:avLst/>
          </a:prstGeom>
        </p:spPr>
        <p:txBody>
          <a:bodyPr vert="horz" lIns="92148" tIns="46074" rIns="92148" bIns="46074" rtlCol="0" anchor="b"/>
          <a:lstStyle>
            <a:lvl1pPr algn="l">
              <a:defRPr sz="13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8" y="9442154"/>
            <a:ext cx="2950474" cy="497046"/>
          </a:xfrm>
          <a:prstGeom prst="rect">
            <a:avLst/>
          </a:prstGeom>
        </p:spPr>
        <p:txBody>
          <a:bodyPr vert="horz" lIns="92148" tIns="46074" rIns="92148" bIns="46074" rtlCol="0" anchor="b"/>
          <a:lstStyle>
            <a:lvl1pPr algn="r">
              <a:defRPr sz="1300"/>
            </a:lvl1pPr>
          </a:lstStyle>
          <a:p>
            <a:fld id="{62051EC7-84BF-4034-A1BB-FC6D1AE90B7D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20919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&amp; Bac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>
            <a:extLst>
              <a:ext uri="{FF2B5EF4-FFF2-40B4-BE49-F238E27FC236}">
                <a16:creationId xmlns:a16="http://schemas.microsoft.com/office/drawing/2014/main" id="{9622852C-99AA-490B-BEE4-71C5AD4301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5359" y="3289299"/>
            <a:ext cx="1822570" cy="415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75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!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1"/>
          <p:cNvSpPr txBox="1">
            <a:spLocks/>
          </p:cNvSpPr>
          <p:nvPr userDrawn="1"/>
        </p:nvSpPr>
        <p:spPr>
          <a:xfrm>
            <a:off x="1" y="0"/>
            <a:ext cx="9144000" cy="6858000"/>
          </a:xfrm>
          <a:prstGeom prst="rect">
            <a:avLst/>
          </a:prstGeom>
        </p:spPr>
        <p:txBody>
          <a:bodyPr anchor="ctr" anchorCtr="0"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20078"/>
              </a:buClr>
              <a:buSzTx/>
              <a:buFont typeface="Wingdings" pitchFamily="2" charset="2"/>
              <a:buNone/>
              <a:tabLst/>
              <a:defRPr/>
            </a:pPr>
            <a:endParaRPr kumimoji="0" lang="de-AT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pic>
        <p:nvPicPr>
          <p:cNvPr id="7" name="Grafik 6" descr="schoenherr-logo-grey-CMYK.gif">
            <a:extLst>
              <a:ext uri="{FF2B5EF4-FFF2-40B4-BE49-F238E27FC236}">
                <a16:creationId xmlns:a16="http://schemas.microsoft.com/office/drawing/2014/main" id="{51FA7902-575C-41F4-94F3-69EFA7F06C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875021" y="6345614"/>
            <a:ext cx="1332000" cy="190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469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title" hasCustomPrompt="1"/>
          </p:nvPr>
        </p:nvSpPr>
        <p:spPr>
          <a:xfrm>
            <a:off x="0" y="2422800"/>
            <a:ext cx="4392538" cy="580546"/>
          </a:xfrm>
          <a:prstGeom prst="rect">
            <a:avLst/>
          </a:prstGeom>
        </p:spPr>
        <p:txBody>
          <a:bodyPr anchor="b"/>
          <a:lstStyle>
            <a:lvl1pPr algn="ctr">
              <a:defRPr sz="24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GB" noProof="0"/>
              <a:t>[presentation title]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0" y="3198600"/>
            <a:ext cx="4392538" cy="460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aseline="0">
                <a:solidFill>
                  <a:srgbClr val="E20078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noProof="0"/>
              <a:t>[first name] [last name]</a:t>
            </a:r>
            <a:br>
              <a:rPr lang="en-GB" noProof="0"/>
            </a:br>
            <a:r>
              <a:rPr lang="en-GB" noProof="0"/>
              <a:t>[dd month yyyy]</a:t>
            </a:r>
          </a:p>
        </p:txBody>
      </p:sp>
      <p:pic>
        <p:nvPicPr>
          <p:cNvPr id="8" name="Grafik 6" descr="schoenherr-logo-grey-CMYK.gif">
            <a:extLst>
              <a:ext uri="{FF2B5EF4-FFF2-40B4-BE49-F238E27FC236}">
                <a16:creationId xmlns:a16="http://schemas.microsoft.com/office/drawing/2014/main" id="{AE12F03C-C190-42C7-8999-7148D6873E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897597" y="6345614"/>
            <a:ext cx="1332000" cy="190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025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3"/>
          </p:nvPr>
        </p:nvSpPr>
        <p:spPr>
          <a:xfrm>
            <a:off x="378853" y="1315363"/>
            <a:ext cx="8097370" cy="449162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spcBef>
                <a:spcPts val="0"/>
              </a:spcBef>
              <a:spcAft>
                <a:spcPts val="1800"/>
              </a:spcAft>
              <a:buFont typeface="Century Gothic" pitchFamily="34" charset="0"/>
              <a:buChar char="-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spcBef>
                <a:spcPts val="0"/>
              </a:spcBef>
              <a:spcAft>
                <a:spcPts val="180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 sz="1400">
                <a:latin typeface="Century Gothic" panose="020B0502020202020204" pitchFamily="34" charset="0"/>
              </a:defRPr>
            </a:lvl4pPr>
            <a:lvl5pPr>
              <a:defRPr sz="14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" name="Rechteck 1"/>
          <p:cNvSpPr/>
          <p:nvPr userDrawn="1"/>
        </p:nvSpPr>
        <p:spPr>
          <a:xfrm>
            <a:off x="8574546" y="6320686"/>
            <a:ext cx="30970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4A5DB7E-8886-41D6-88AB-C722A9B26F1B}" type="slidenum">
              <a:rPr lang="de-DE" sz="800" smtClean="0">
                <a:solidFill>
                  <a:schemeClr val="accent2"/>
                </a:solidFill>
                <a:latin typeface="Century Gothic" pitchFamily="34" charset="0"/>
              </a:rPr>
              <a:pPr/>
              <a:t>‹#›</a:t>
            </a:fld>
            <a:endParaRPr lang="de-AT" sz="800" dirty="0">
              <a:solidFill>
                <a:schemeClr val="accent2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95FD695-8100-4AAC-84C4-9D36427E357B}"/>
              </a:ext>
            </a:extLst>
          </p:cNvPr>
          <p:cNvGrpSpPr/>
          <p:nvPr userDrawn="1"/>
        </p:nvGrpSpPr>
        <p:grpSpPr>
          <a:xfrm>
            <a:off x="423676" y="979096"/>
            <a:ext cx="8309162" cy="144000"/>
            <a:chOff x="423676" y="979096"/>
            <a:chExt cx="8309162" cy="14400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B5D5B2A-274B-495E-AB24-E49D7C7577F9}"/>
                </a:ext>
              </a:extLst>
            </p:cNvPr>
            <p:cNvCxnSpPr/>
            <p:nvPr userDrawn="1"/>
          </p:nvCxnSpPr>
          <p:spPr>
            <a:xfrm>
              <a:off x="423676" y="1051017"/>
              <a:ext cx="8007724" cy="5323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57206A9-1B0F-40B4-9F85-CE65B155A882}"/>
                </a:ext>
              </a:extLst>
            </p:cNvPr>
            <p:cNvSpPr/>
            <p:nvPr userDrawn="1"/>
          </p:nvSpPr>
          <p:spPr>
            <a:xfrm>
              <a:off x="8589963" y="979096"/>
              <a:ext cx="142875" cy="144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Grafik 6" descr="schoenherr-logo-grey-CMYK.gif">
            <a:extLst>
              <a:ext uri="{FF2B5EF4-FFF2-40B4-BE49-F238E27FC236}">
                <a16:creationId xmlns:a16="http://schemas.microsoft.com/office/drawing/2014/main" id="{526D1A53-6152-4305-B336-614AD06BA8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898800" y="6345614"/>
            <a:ext cx="1332000" cy="190516"/>
          </a:xfrm>
          <a:prstGeom prst="rect">
            <a:avLst/>
          </a:prstGeom>
        </p:spPr>
      </p:pic>
      <p:sp>
        <p:nvSpPr>
          <p:cNvPr id="14" name="Textfeld 5">
            <a:extLst>
              <a:ext uri="{FF2B5EF4-FFF2-40B4-BE49-F238E27FC236}">
                <a16:creationId xmlns:a16="http://schemas.microsoft.com/office/drawing/2014/main" id="{65146161-4A1B-4DAE-9650-7FFCFCD7E0B7}"/>
              </a:ext>
            </a:extLst>
          </p:cNvPr>
          <p:cNvSpPr txBox="1"/>
          <p:nvPr userDrawn="1"/>
        </p:nvSpPr>
        <p:spPr>
          <a:xfrm>
            <a:off x="381001" y="6345614"/>
            <a:ext cx="20162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noProof="0" dirty="0">
                <a:latin typeface="Century Gothic" pitchFamily="34" charset="0"/>
              </a:rPr>
              <a:t>© Schoenherr 2026</a:t>
            </a:r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FFD24B29-B48A-4460-BFCC-D8838220B86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8853" y="546570"/>
            <a:ext cx="8097370" cy="504000"/>
          </a:xfrm>
          <a:prstGeom prst="rect">
            <a:avLst/>
          </a:prstGeom>
        </p:spPr>
        <p:txBody>
          <a:bodyPr anchor="b"/>
          <a:lstStyle>
            <a:lvl1pPr algn="l">
              <a:defRPr sz="280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GB" noProof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364067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17" userDrawn="1">
          <p15:clr>
            <a:srgbClr val="FBAE40"/>
          </p15:clr>
        </p15:guide>
        <p15:guide id="2" pos="295" userDrawn="1">
          <p15:clr>
            <a:srgbClr val="FBAE40"/>
          </p15:clr>
        </p15:guide>
        <p15:guide id="3" pos="5352" userDrawn="1">
          <p15:clr>
            <a:srgbClr val="FBAE40"/>
          </p15:clr>
        </p15:guide>
        <p15:guide id="4" pos="2789" userDrawn="1">
          <p15:clr>
            <a:srgbClr val="FBAE40"/>
          </p15:clr>
        </p15:guide>
        <p15:guide id="5" orient="horz" pos="3952" userDrawn="1">
          <p15:clr>
            <a:srgbClr val="FBAE40"/>
          </p15:clr>
        </p15:guide>
        <p15:guide id="6" orient="horz" pos="2523" userDrawn="1">
          <p15:clr>
            <a:srgbClr val="FBAE40"/>
          </p15:clr>
        </p15:guide>
        <p15:guide id="7" pos="226" userDrawn="1">
          <p15:clr>
            <a:srgbClr val="FBAE40"/>
          </p15:clr>
        </p15:guide>
        <p15:guide id="8" orient="horz" pos="84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sub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8">
            <a:extLst>
              <a:ext uri="{FF2B5EF4-FFF2-40B4-BE49-F238E27FC236}">
                <a16:creationId xmlns:a16="http://schemas.microsoft.com/office/drawing/2014/main" id="{F8F3D651-92DE-4A36-857A-861A93CCF06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81002" y="1284090"/>
            <a:ext cx="8097370" cy="17533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spcBef>
                <a:spcPts val="0"/>
              </a:spcBef>
              <a:spcAft>
                <a:spcPts val="1800"/>
              </a:spcAft>
              <a:buFont typeface="Century Gothic" pitchFamily="34" charset="0"/>
              <a:buNone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914400" indent="0">
              <a:spcBef>
                <a:spcPts val="0"/>
              </a:spcBef>
              <a:spcAft>
                <a:spcPts val="1800"/>
              </a:spcAft>
              <a:buNone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>
              <a:defRPr sz="1400">
                <a:latin typeface="Century Gothic" panose="020B0502020202020204" pitchFamily="34" charset="0"/>
              </a:defRPr>
            </a:lvl4pPr>
            <a:lvl5pPr>
              <a:defRPr sz="14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GB" noProof="0"/>
              <a:t>Text</a:t>
            </a: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77BE07BB-E292-4561-8818-581208D9530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81001" y="3140599"/>
            <a:ext cx="8097370" cy="44552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spcBef>
                <a:spcPts val="0"/>
              </a:spcBef>
              <a:spcAft>
                <a:spcPts val="1800"/>
              </a:spcAft>
              <a:buFont typeface="Century Gothic" pitchFamily="34" charset="0"/>
              <a:buNone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914400" indent="0">
              <a:spcBef>
                <a:spcPts val="0"/>
              </a:spcBef>
              <a:spcAft>
                <a:spcPts val="1800"/>
              </a:spcAft>
              <a:buNone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>
              <a:defRPr sz="1400">
                <a:latin typeface="Century Gothic" panose="020B0502020202020204" pitchFamily="34" charset="0"/>
              </a:defRPr>
            </a:lvl4pPr>
            <a:lvl5pPr>
              <a:defRPr sz="14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GB" noProof="0"/>
              <a:t>Subheadline</a:t>
            </a:r>
          </a:p>
        </p:txBody>
      </p:sp>
      <p:sp>
        <p:nvSpPr>
          <p:cNvPr id="11" name="Inhaltsplatzhalter 8">
            <a:extLst>
              <a:ext uri="{FF2B5EF4-FFF2-40B4-BE49-F238E27FC236}">
                <a16:creationId xmlns:a16="http://schemas.microsoft.com/office/drawing/2014/main" id="{2B2E481B-1E31-406B-9206-09A00BB0DB56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81001" y="3689239"/>
            <a:ext cx="8097370" cy="17533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spcBef>
                <a:spcPts val="0"/>
              </a:spcBef>
              <a:spcAft>
                <a:spcPts val="1800"/>
              </a:spcAft>
              <a:buFont typeface="Century Gothic" pitchFamily="34" charset="0"/>
              <a:buNone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914400" indent="0">
              <a:spcBef>
                <a:spcPts val="0"/>
              </a:spcBef>
              <a:spcAft>
                <a:spcPts val="1800"/>
              </a:spcAft>
              <a:buNone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>
              <a:defRPr sz="1400">
                <a:latin typeface="Century Gothic" panose="020B0502020202020204" pitchFamily="34" charset="0"/>
              </a:defRPr>
            </a:lvl4pPr>
            <a:lvl5pPr>
              <a:defRPr sz="14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GB" noProof="0"/>
              <a:t>Text</a:t>
            </a:r>
          </a:p>
        </p:txBody>
      </p:sp>
      <p:sp>
        <p:nvSpPr>
          <p:cNvPr id="12" name="Rechteck 1">
            <a:extLst>
              <a:ext uri="{FF2B5EF4-FFF2-40B4-BE49-F238E27FC236}">
                <a16:creationId xmlns:a16="http://schemas.microsoft.com/office/drawing/2014/main" id="{CEB0C034-A1D1-42F0-A5B2-1FE12238ED2D}"/>
              </a:ext>
            </a:extLst>
          </p:cNvPr>
          <p:cNvSpPr/>
          <p:nvPr userDrawn="1"/>
        </p:nvSpPr>
        <p:spPr>
          <a:xfrm>
            <a:off x="8574546" y="6320686"/>
            <a:ext cx="30970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4A5DB7E-8886-41D6-88AB-C722A9B26F1B}" type="slidenum">
              <a:rPr lang="de-DE" sz="800" smtClean="0">
                <a:solidFill>
                  <a:schemeClr val="accent2"/>
                </a:solidFill>
                <a:latin typeface="Century Gothic" pitchFamily="34" charset="0"/>
              </a:rPr>
              <a:pPr/>
              <a:t>‹#›</a:t>
            </a:fld>
            <a:endParaRPr lang="de-AT" sz="800" dirty="0">
              <a:solidFill>
                <a:schemeClr val="accent2"/>
              </a:solidFill>
            </a:endParaRPr>
          </a:p>
        </p:txBody>
      </p:sp>
      <p:pic>
        <p:nvPicPr>
          <p:cNvPr id="13" name="Grafik 6" descr="schoenherr-logo-grey-CMYK.gif">
            <a:extLst>
              <a:ext uri="{FF2B5EF4-FFF2-40B4-BE49-F238E27FC236}">
                <a16:creationId xmlns:a16="http://schemas.microsoft.com/office/drawing/2014/main" id="{187E297B-EDA1-4AAB-9007-E240D4E2449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898800" y="6346800"/>
            <a:ext cx="1332000" cy="190516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8B112031-C2CF-4A15-B79F-AFF2FA40E516}"/>
              </a:ext>
            </a:extLst>
          </p:cNvPr>
          <p:cNvGrpSpPr/>
          <p:nvPr userDrawn="1"/>
        </p:nvGrpSpPr>
        <p:grpSpPr>
          <a:xfrm>
            <a:off x="423676" y="979096"/>
            <a:ext cx="8309162" cy="144000"/>
            <a:chOff x="423676" y="979096"/>
            <a:chExt cx="8309162" cy="144000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E62A18E-A417-4557-840D-D143AC2D23FE}"/>
                </a:ext>
              </a:extLst>
            </p:cNvPr>
            <p:cNvCxnSpPr/>
            <p:nvPr userDrawn="1"/>
          </p:nvCxnSpPr>
          <p:spPr>
            <a:xfrm>
              <a:off x="423676" y="1051017"/>
              <a:ext cx="8007724" cy="5323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B103B1CC-A60B-4750-8EA9-3D30E29A45F0}"/>
                </a:ext>
              </a:extLst>
            </p:cNvPr>
            <p:cNvSpPr/>
            <p:nvPr userDrawn="1"/>
          </p:nvSpPr>
          <p:spPr>
            <a:xfrm>
              <a:off x="8589963" y="979096"/>
              <a:ext cx="142875" cy="144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Titel 1">
            <a:extLst>
              <a:ext uri="{FF2B5EF4-FFF2-40B4-BE49-F238E27FC236}">
                <a16:creationId xmlns:a16="http://schemas.microsoft.com/office/drawing/2014/main" id="{4D804510-72F8-48F5-BA94-4B37B21AF04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8853" y="546570"/>
            <a:ext cx="8097370" cy="504000"/>
          </a:xfrm>
          <a:prstGeom prst="rect">
            <a:avLst/>
          </a:prstGeom>
        </p:spPr>
        <p:txBody>
          <a:bodyPr anchor="b"/>
          <a:lstStyle>
            <a:lvl1pPr algn="l">
              <a:defRPr sz="280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GB" noProof="0"/>
              <a:t>headline</a:t>
            </a:r>
          </a:p>
        </p:txBody>
      </p:sp>
      <p:sp>
        <p:nvSpPr>
          <p:cNvPr id="19" name="Textfeld 5">
            <a:extLst>
              <a:ext uri="{FF2B5EF4-FFF2-40B4-BE49-F238E27FC236}">
                <a16:creationId xmlns:a16="http://schemas.microsoft.com/office/drawing/2014/main" id="{CA7999BB-AB7A-439E-B4AB-D8CEA13DC798}"/>
              </a:ext>
            </a:extLst>
          </p:cNvPr>
          <p:cNvSpPr txBox="1"/>
          <p:nvPr userDrawn="1"/>
        </p:nvSpPr>
        <p:spPr>
          <a:xfrm>
            <a:off x="381001" y="6345614"/>
            <a:ext cx="20162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noProof="0" dirty="0">
                <a:latin typeface="Century Gothic" pitchFamily="34" charset="0"/>
              </a:rPr>
              <a:t>© Schoenherr 2026</a:t>
            </a:r>
          </a:p>
        </p:txBody>
      </p:sp>
    </p:spTree>
    <p:extLst>
      <p:ext uri="{BB962C8B-B14F-4D97-AF65-F5344CB8AC3E}">
        <p14:creationId xmlns:p14="http://schemas.microsoft.com/office/powerpoint/2010/main" val="13046849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26" userDrawn="1">
          <p15:clr>
            <a:srgbClr val="FBAE40"/>
          </p15:clr>
        </p15:guide>
        <p15:guide id="2" pos="295" userDrawn="1">
          <p15:clr>
            <a:srgbClr val="FBAE40"/>
          </p15:clr>
        </p15:guide>
        <p15:guide id="3" pos="2789" userDrawn="1">
          <p15:clr>
            <a:srgbClr val="FBAE40"/>
          </p15:clr>
        </p15:guide>
        <p15:guide id="4" pos="5352" userDrawn="1">
          <p15:clr>
            <a:srgbClr val="FBAE40"/>
          </p15:clr>
        </p15:guide>
        <p15:guide id="5" orient="horz" pos="2432" userDrawn="1">
          <p15:clr>
            <a:srgbClr val="FBAE40"/>
          </p15:clr>
        </p15:guide>
        <p15:guide id="6" orient="horz" pos="1117" userDrawn="1">
          <p15:clr>
            <a:srgbClr val="FBAE40"/>
          </p15:clr>
        </p15:guide>
        <p15:guide id="7" orient="horz" pos="2228" userDrawn="1">
          <p15:clr>
            <a:srgbClr val="FBAE40"/>
          </p15:clr>
        </p15:guide>
        <p15:guide id="8" orient="horz" pos="2636" userDrawn="1">
          <p15:clr>
            <a:srgbClr val="FBAE40"/>
          </p15:clr>
        </p15:guide>
        <p15:guide id="9" orient="horz" pos="372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8">
            <a:extLst>
              <a:ext uri="{FF2B5EF4-FFF2-40B4-BE49-F238E27FC236}">
                <a16:creationId xmlns:a16="http://schemas.microsoft.com/office/drawing/2014/main" id="{FF17EC8E-5869-4FF6-AAF1-405E4FF04D3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58775" y="1319522"/>
            <a:ext cx="3850177" cy="45396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  <a:defRPr sz="160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  <a:lvl2pPr>
              <a:buFont typeface="Arial" panose="020B0604020202020204" pitchFamily="34" charset="0"/>
              <a:buChar char="•"/>
              <a:defRPr lang="de-DE" sz="1600" kern="1200" baseline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>
              <a:defRPr sz="1400">
                <a:latin typeface="Century Gothic" panose="020B0502020202020204" pitchFamily="34" charset="0"/>
              </a:defRPr>
            </a:lvl3pPr>
            <a:lvl4pPr>
              <a:defRPr sz="1400">
                <a:latin typeface="Century Gothic" panose="020B0502020202020204" pitchFamily="34" charset="0"/>
              </a:defRPr>
            </a:lvl4pPr>
            <a:lvl5pPr>
              <a:defRPr sz="1400">
                <a:latin typeface="Century Gothic" panose="020B0502020202020204" pitchFamily="34" charset="0"/>
              </a:defRPr>
            </a:lvl5pPr>
          </a:lstStyle>
          <a:p>
            <a:pPr marL="342900" lvl="1" indent="-342900" algn="l" defTabSz="914400" rtl="0" eaLnBrk="1" latinLnBrk="0" hangingPunct="1">
              <a:spcBef>
                <a:spcPts val="0"/>
              </a:spcBef>
              <a:spcAft>
                <a:spcPts val="1800"/>
              </a:spcAft>
              <a:buClr>
                <a:srgbClr val="E20078"/>
              </a:buClr>
              <a:defRPr/>
            </a:pPr>
            <a:r>
              <a:rPr lang="en-GB" noProof="0"/>
              <a:t>Text</a:t>
            </a:r>
          </a:p>
        </p:txBody>
      </p:sp>
      <p:sp>
        <p:nvSpPr>
          <p:cNvPr id="18" name="Inhaltsplatzhalter 8">
            <a:extLst>
              <a:ext uri="{FF2B5EF4-FFF2-40B4-BE49-F238E27FC236}">
                <a16:creationId xmlns:a16="http://schemas.microsoft.com/office/drawing/2014/main" id="{99465587-D07B-4B9A-A85F-728D90FEFB7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695614" y="1319522"/>
            <a:ext cx="3760531" cy="45396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  <a:defRPr sz="160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  <a:lvl2pPr>
              <a:buFont typeface="Arial" panose="020B0604020202020204" pitchFamily="34" charset="0"/>
              <a:buChar char="•"/>
              <a:defRPr lang="de-DE" sz="1600" kern="1200" baseline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>
              <a:defRPr sz="1400">
                <a:latin typeface="Century Gothic" panose="020B0502020202020204" pitchFamily="34" charset="0"/>
              </a:defRPr>
            </a:lvl3pPr>
            <a:lvl4pPr>
              <a:defRPr sz="1400">
                <a:latin typeface="Century Gothic" panose="020B0502020202020204" pitchFamily="34" charset="0"/>
              </a:defRPr>
            </a:lvl4pPr>
            <a:lvl5pPr>
              <a:defRPr sz="1400">
                <a:latin typeface="Century Gothic" panose="020B0502020202020204" pitchFamily="34" charset="0"/>
              </a:defRPr>
            </a:lvl5pPr>
          </a:lstStyle>
          <a:p>
            <a:pPr marL="342900" lvl="1" indent="-342900" algn="l" defTabSz="914400" rtl="0" eaLnBrk="1" latinLnBrk="0" hangingPunct="1">
              <a:spcBef>
                <a:spcPts val="0"/>
              </a:spcBef>
              <a:spcAft>
                <a:spcPts val="1800"/>
              </a:spcAft>
              <a:buClr>
                <a:srgbClr val="E20078"/>
              </a:buClr>
              <a:defRPr/>
            </a:pPr>
            <a:r>
              <a:rPr lang="en-GB" noProof="0" dirty="0"/>
              <a:t>Text</a:t>
            </a:r>
          </a:p>
        </p:txBody>
      </p:sp>
      <p:sp>
        <p:nvSpPr>
          <p:cNvPr id="11" name="Rechteck 1">
            <a:extLst>
              <a:ext uri="{FF2B5EF4-FFF2-40B4-BE49-F238E27FC236}">
                <a16:creationId xmlns:a16="http://schemas.microsoft.com/office/drawing/2014/main" id="{E3396553-5C8C-47B4-84C1-E3A71A90332D}"/>
              </a:ext>
            </a:extLst>
          </p:cNvPr>
          <p:cNvSpPr/>
          <p:nvPr userDrawn="1"/>
        </p:nvSpPr>
        <p:spPr>
          <a:xfrm>
            <a:off x="8575200" y="6321600"/>
            <a:ext cx="30970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4A5DB7E-8886-41D6-88AB-C722A9B26F1B}" type="slidenum">
              <a:rPr lang="de-DE" sz="800" smtClean="0">
                <a:solidFill>
                  <a:schemeClr val="accent2"/>
                </a:solidFill>
                <a:latin typeface="Century Gothic" pitchFamily="34" charset="0"/>
              </a:rPr>
              <a:pPr/>
              <a:t>‹#›</a:t>
            </a:fld>
            <a:endParaRPr lang="de-AT" sz="800" dirty="0">
              <a:solidFill>
                <a:schemeClr val="accent2"/>
              </a:solidFill>
            </a:endParaRPr>
          </a:p>
        </p:txBody>
      </p:sp>
      <p:pic>
        <p:nvPicPr>
          <p:cNvPr id="13" name="Grafik 6" descr="schoenherr-logo-grey-CMYK.gif">
            <a:extLst>
              <a:ext uri="{FF2B5EF4-FFF2-40B4-BE49-F238E27FC236}">
                <a16:creationId xmlns:a16="http://schemas.microsoft.com/office/drawing/2014/main" id="{E9A5AA68-AE8E-446C-86CB-FE01CE2D757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898800" y="6346800"/>
            <a:ext cx="1332000" cy="190516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B54EFC48-41AF-4235-A936-687DDEAB288F}"/>
              </a:ext>
            </a:extLst>
          </p:cNvPr>
          <p:cNvGrpSpPr/>
          <p:nvPr userDrawn="1"/>
        </p:nvGrpSpPr>
        <p:grpSpPr>
          <a:xfrm>
            <a:off x="423676" y="979096"/>
            <a:ext cx="8309162" cy="144000"/>
            <a:chOff x="423676" y="979096"/>
            <a:chExt cx="8309162" cy="144000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08EB32A-E601-4549-B45D-63ACA7D22B1F}"/>
                </a:ext>
              </a:extLst>
            </p:cNvPr>
            <p:cNvCxnSpPr/>
            <p:nvPr userDrawn="1"/>
          </p:nvCxnSpPr>
          <p:spPr>
            <a:xfrm>
              <a:off x="423676" y="1051017"/>
              <a:ext cx="8007724" cy="5323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F99D1D58-9C06-43C0-9B34-DE89C4EE1C40}"/>
                </a:ext>
              </a:extLst>
            </p:cNvPr>
            <p:cNvSpPr/>
            <p:nvPr userDrawn="1"/>
          </p:nvSpPr>
          <p:spPr>
            <a:xfrm>
              <a:off x="8589963" y="979096"/>
              <a:ext cx="142875" cy="144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itel 1">
            <a:extLst>
              <a:ext uri="{FF2B5EF4-FFF2-40B4-BE49-F238E27FC236}">
                <a16:creationId xmlns:a16="http://schemas.microsoft.com/office/drawing/2014/main" id="{4FA2B7ED-9912-4C1F-B747-F4E1D853D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8853" y="546570"/>
            <a:ext cx="8097370" cy="504000"/>
          </a:xfrm>
          <a:prstGeom prst="rect">
            <a:avLst/>
          </a:prstGeom>
        </p:spPr>
        <p:txBody>
          <a:bodyPr anchor="b"/>
          <a:lstStyle>
            <a:lvl1pPr algn="l">
              <a:defRPr sz="280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GB" noProof="0"/>
              <a:t>headline</a:t>
            </a:r>
          </a:p>
        </p:txBody>
      </p:sp>
      <p:sp>
        <p:nvSpPr>
          <p:cNvPr id="16" name="Textfeld 5">
            <a:extLst>
              <a:ext uri="{FF2B5EF4-FFF2-40B4-BE49-F238E27FC236}">
                <a16:creationId xmlns:a16="http://schemas.microsoft.com/office/drawing/2014/main" id="{D5997FD8-219C-4FB7-B24F-AFFB2704F8DB}"/>
              </a:ext>
            </a:extLst>
          </p:cNvPr>
          <p:cNvSpPr txBox="1"/>
          <p:nvPr userDrawn="1"/>
        </p:nvSpPr>
        <p:spPr>
          <a:xfrm>
            <a:off x="381001" y="6345614"/>
            <a:ext cx="20162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noProof="0" dirty="0">
                <a:latin typeface="Century Gothic" pitchFamily="34" charset="0"/>
              </a:rPr>
              <a:t>© Schoenherr 2026</a:t>
            </a:r>
          </a:p>
        </p:txBody>
      </p:sp>
    </p:spTree>
    <p:extLst>
      <p:ext uri="{BB962C8B-B14F-4D97-AF65-F5344CB8AC3E}">
        <p14:creationId xmlns:p14="http://schemas.microsoft.com/office/powerpoint/2010/main" val="25690417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26" userDrawn="1">
          <p15:clr>
            <a:srgbClr val="FBAE40"/>
          </p15:clr>
        </p15:guide>
        <p15:guide id="2" pos="295" userDrawn="1">
          <p15:clr>
            <a:srgbClr val="FBAE40"/>
          </p15:clr>
        </p15:guide>
        <p15:guide id="3" orient="horz" pos="2523" userDrawn="1">
          <p15:clr>
            <a:srgbClr val="FBAE40"/>
          </p15:clr>
        </p15:guide>
        <p15:guide id="4" orient="horz" pos="1117" userDrawn="1">
          <p15:clr>
            <a:srgbClr val="FBAE40"/>
          </p15:clr>
        </p15:guide>
        <p15:guide id="5" orient="horz" pos="3974" userDrawn="1">
          <p15:clr>
            <a:srgbClr val="FBAE40"/>
          </p15:clr>
        </p15:guide>
        <p15:guide id="6" pos="535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8">
            <a:extLst>
              <a:ext uri="{FF2B5EF4-FFF2-40B4-BE49-F238E27FC236}">
                <a16:creationId xmlns:a16="http://schemas.microsoft.com/office/drawing/2014/main" id="{FF17EC8E-5869-4FF6-AAF1-405E4FF04D3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81001" y="1254338"/>
            <a:ext cx="5304904" cy="45396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  <a:defRPr sz="160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  <a:lvl2pPr marL="0" indent="0">
              <a:buFont typeface="Arial" panose="020B0604020202020204" pitchFamily="34" charset="0"/>
              <a:buNone/>
              <a:defRPr lang="de-DE" sz="1000" kern="1200" baseline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>
              <a:defRPr sz="1400">
                <a:latin typeface="Century Gothic" panose="020B0502020202020204" pitchFamily="34" charset="0"/>
              </a:defRPr>
            </a:lvl3pPr>
            <a:lvl4pPr>
              <a:defRPr sz="1400">
                <a:latin typeface="Century Gothic" panose="020B0502020202020204" pitchFamily="34" charset="0"/>
              </a:defRPr>
            </a:lvl4pPr>
            <a:lvl5pPr>
              <a:defRPr sz="1400">
                <a:latin typeface="Century Gothic" panose="020B0502020202020204" pitchFamily="34" charset="0"/>
              </a:defRPr>
            </a:lvl5pPr>
          </a:lstStyle>
          <a:p>
            <a:pPr marL="342900" lvl="1" indent="-342900" algn="l" defTabSz="914400" rtl="0" eaLnBrk="1" latinLnBrk="0" hangingPunct="1">
              <a:spcBef>
                <a:spcPts val="0"/>
              </a:spcBef>
              <a:spcAft>
                <a:spcPts val="1800"/>
              </a:spcAft>
              <a:buClr>
                <a:srgbClr val="E20078"/>
              </a:buClr>
              <a:defRPr/>
            </a:pPr>
            <a:r>
              <a:rPr lang="en-GB" noProof="0"/>
              <a:t>Text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17607-ABBB-472C-9FDE-4E6381969C2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01989" y="1254338"/>
            <a:ext cx="1446212" cy="830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GB" noProof="0"/>
              <a:t>Name</a:t>
            </a:r>
          </a:p>
          <a:p>
            <a:pPr lvl="0"/>
            <a:r>
              <a:rPr lang="en-GB" noProof="0"/>
              <a:t>Position</a:t>
            </a:r>
          </a:p>
          <a:p>
            <a:pPr lvl="0"/>
            <a:endParaRPr lang="en-GB" noProof="0"/>
          </a:p>
          <a:p>
            <a:pPr lvl="0"/>
            <a:r>
              <a:rPr lang="en-GB" noProof="0"/>
              <a:t>T:</a:t>
            </a:r>
          </a:p>
          <a:p>
            <a:pPr lvl="0"/>
            <a:r>
              <a:rPr lang="en-GB" noProof="0"/>
              <a:t>E: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4765B4D-19D5-4ED1-8F1C-3591B8D96BE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648576" y="1254788"/>
            <a:ext cx="829796" cy="1112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de-DE" dirty="0" err="1"/>
              <a:t>Photo</a:t>
            </a:r>
            <a:endParaRPr lang="de-AT" dirty="0"/>
          </a:p>
        </p:txBody>
      </p:sp>
      <p:pic>
        <p:nvPicPr>
          <p:cNvPr id="17" name="Picture 2" descr="C:\Users\Gajic\Desktop\quoatation_signs_lindingerv2.png">
            <a:extLst>
              <a:ext uri="{FF2B5EF4-FFF2-40B4-BE49-F238E27FC236}">
                <a16:creationId xmlns:a16="http://schemas.microsoft.com/office/drawing/2014/main" id="{C89FC3CE-CD17-42EB-B710-043C5931F63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591" b="80326"/>
          <a:stretch/>
        </p:blipFill>
        <p:spPr bwMode="auto">
          <a:xfrm>
            <a:off x="6295852" y="2820009"/>
            <a:ext cx="206287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BE5BFFD-2B35-4142-95AC-6F56F3C5EA8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01989" y="3266151"/>
            <a:ext cx="2276850" cy="838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1200">
                <a:latin typeface="+mj-lt"/>
              </a:defRPr>
            </a:lvl2pPr>
            <a:lvl3pPr marL="914400" indent="0">
              <a:buNone/>
              <a:defRPr sz="1200">
                <a:latin typeface="+mj-lt"/>
              </a:defRPr>
            </a:lvl3pPr>
            <a:lvl4pPr marL="1371600" indent="0">
              <a:buNone/>
              <a:defRPr sz="1200">
                <a:latin typeface="+mj-lt"/>
              </a:defRPr>
            </a:lvl4pPr>
            <a:lvl5pPr marL="1828800" indent="0">
              <a:buNone/>
              <a:defRPr sz="1200">
                <a:latin typeface="+mj-lt"/>
              </a:defRPr>
            </a:lvl5pPr>
          </a:lstStyle>
          <a:p>
            <a:pPr lvl="0"/>
            <a:r>
              <a:rPr lang="en-GB" noProof="0"/>
              <a:t>Quote</a:t>
            </a:r>
          </a:p>
        </p:txBody>
      </p:sp>
      <p:sp>
        <p:nvSpPr>
          <p:cNvPr id="13" name="Rechteck 1">
            <a:extLst>
              <a:ext uri="{FF2B5EF4-FFF2-40B4-BE49-F238E27FC236}">
                <a16:creationId xmlns:a16="http://schemas.microsoft.com/office/drawing/2014/main" id="{B2253462-1EE6-4E77-9BC3-337D9962B3BB}"/>
              </a:ext>
            </a:extLst>
          </p:cNvPr>
          <p:cNvSpPr/>
          <p:nvPr userDrawn="1"/>
        </p:nvSpPr>
        <p:spPr>
          <a:xfrm>
            <a:off x="8574546" y="6320686"/>
            <a:ext cx="30970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4A5DB7E-8886-41D6-88AB-C722A9B26F1B}" type="slidenum">
              <a:rPr lang="de-DE" sz="800" smtClean="0">
                <a:solidFill>
                  <a:schemeClr val="accent2"/>
                </a:solidFill>
                <a:latin typeface="Century Gothic" pitchFamily="34" charset="0"/>
              </a:rPr>
              <a:pPr/>
              <a:t>‹#›</a:t>
            </a:fld>
            <a:endParaRPr lang="de-AT" sz="800" dirty="0">
              <a:solidFill>
                <a:schemeClr val="accent2"/>
              </a:solidFill>
            </a:endParaRPr>
          </a:p>
        </p:txBody>
      </p:sp>
      <p:pic>
        <p:nvPicPr>
          <p:cNvPr id="18" name="Grafik 6" descr="schoenherr-logo-grey-CMYK.gif">
            <a:extLst>
              <a:ext uri="{FF2B5EF4-FFF2-40B4-BE49-F238E27FC236}">
                <a16:creationId xmlns:a16="http://schemas.microsoft.com/office/drawing/2014/main" id="{94A196B3-0589-48E8-8B71-A5F240FC466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898800" y="6346800"/>
            <a:ext cx="1332000" cy="190516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1552F669-7BB9-404F-A48C-4C51A2BB9BB1}"/>
              </a:ext>
            </a:extLst>
          </p:cNvPr>
          <p:cNvGrpSpPr/>
          <p:nvPr userDrawn="1"/>
        </p:nvGrpSpPr>
        <p:grpSpPr>
          <a:xfrm>
            <a:off x="423676" y="979096"/>
            <a:ext cx="8309162" cy="144000"/>
            <a:chOff x="423676" y="979096"/>
            <a:chExt cx="8309162" cy="144000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67EF9A6-D1B8-411E-902E-2B92142E9269}"/>
                </a:ext>
              </a:extLst>
            </p:cNvPr>
            <p:cNvCxnSpPr/>
            <p:nvPr userDrawn="1"/>
          </p:nvCxnSpPr>
          <p:spPr>
            <a:xfrm>
              <a:off x="423676" y="1051017"/>
              <a:ext cx="8007724" cy="5323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7C9F3F45-E616-4A5F-A675-7E1851016C92}"/>
                </a:ext>
              </a:extLst>
            </p:cNvPr>
            <p:cNvSpPr/>
            <p:nvPr userDrawn="1"/>
          </p:nvSpPr>
          <p:spPr>
            <a:xfrm>
              <a:off x="8589963" y="979096"/>
              <a:ext cx="142875" cy="144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Titel 1">
            <a:extLst>
              <a:ext uri="{FF2B5EF4-FFF2-40B4-BE49-F238E27FC236}">
                <a16:creationId xmlns:a16="http://schemas.microsoft.com/office/drawing/2014/main" id="{7A0F64BB-C315-40E5-BA2D-20E13192439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8853" y="546570"/>
            <a:ext cx="8097370" cy="504000"/>
          </a:xfrm>
          <a:prstGeom prst="rect">
            <a:avLst/>
          </a:prstGeom>
        </p:spPr>
        <p:txBody>
          <a:bodyPr anchor="b"/>
          <a:lstStyle>
            <a:lvl1pPr algn="l">
              <a:defRPr sz="280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GB" noProof="0"/>
              <a:t>headline</a:t>
            </a:r>
          </a:p>
        </p:txBody>
      </p:sp>
      <p:sp>
        <p:nvSpPr>
          <p:cNvPr id="14" name="Textfeld 5">
            <a:extLst>
              <a:ext uri="{FF2B5EF4-FFF2-40B4-BE49-F238E27FC236}">
                <a16:creationId xmlns:a16="http://schemas.microsoft.com/office/drawing/2014/main" id="{8FD70A93-C145-4AB0-8CDF-1B63945E5ED7}"/>
              </a:ext>
            </a:extLst>
          </p:cNvPr>
          <p:cNvSpPr txBox="1"/>
          <p:nvPr userDrawn="1"/>
        </p:nvSpPr>
        <p:spPr>
          <a:xfrm>
            <a:off x="381001" y="6345614"/>
            <a:ext cx="20162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noProof="0" dirty="0">
                <a:latin typeface="Century Gothic" pitchFamily="34" charset="0"/>
              </a:rPr>
              <a:t>© Schoenherr 2026</a:t>
            </a:r>
          </a:p>
        </p:txBody>
      </p:sp>
    </p:spTree>
    <p:extLst>
      <p:ext uri="{BB962C8B-B14F-4D97-AF65-F5344CB8AC3E}">
        <p14:creationId xmlns:p14="http://schemas.microsoft.com/office/powerpoint/2010/main" val="1825530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ff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Gajic\Desktop\quoatation_signs_lindingerv2.png">
            <a:extLst>
              <a:ext uri="{FF2B5EF4-FFF2-40B4-BE49-F238E27FC236}">
                <a16:creationId xmlns:a16="http://schemas.microsoft.com/office/drawing/2014/main" id="{388518F0-45A8-4024-9DAD-1EE27F3AA6F8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591" b="80326"/>
          <a:stretch/>
        </p:blipFill>
        <p:spPr bwMode="auto">
          <a:xfrm>
            <a:off x="470474" y="3495344"/>
            <a:ext cx="206287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 Placeholder 19">
            <a:extLst>
              <a:ext uri="{FF2B5EF4-FFF2-40B4-BE49-F238E27FC236}">
                <a16:creationId xmlns:a16="http://schemas.microsoft.com/office/drawing/2014/main" id="{170C88D6-3616-4804-994B-A520603C999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1001" y="3941486"/>
            <a:ext cx="2291510" cy="838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1200">
                <a:latin typeface="+mj-lt"/>
              </a:defRPr>
            </a:lvl2pPr>
            <a:lvl3pPr marL="914400" indent="0">
              <a:buNone/>
              <a:defRPr sz="1200">
                <a:latin typeface="+mj-lt"/>
              </a:defRPr>
            </a:lvl3pPr>
            <a:lvl4pPr marL="1371600" indent="0">
              <a:buNone/>
              <a:defRPr sz="1200">
                <a:latin typeface="+mj-lt"/>
              </a:defRPr>
            </a:lvl4pPr>
            <a:lvl5pPr marL="1828800" indent="0">
              <a:buNone/>
              <a:defRPr sz="1200">
                <a:latin typeface="+mj-lt"/>
              </a:defRPr>
            </a:lvl5pPr>
          </a:lstStyle>
          <a:p>
            <a:pPr lvl="0"/>
            <a:r>
              <a:rPr lang="en-GB" noProof="0"/>
              <a:t>Quote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24C5F-9D33-4652-870B-84F78EC94F3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598863" y="1793888"/>
            <a:ext cx="5545137" cy="4089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de-DE" dirty="0" err="1"/>
              <a:t>map</a:t>
            </a:r>
            <a:endParaRPr lang="de-AT" dirty="0"/>
          </a:p>
        </p:txBody>
      </p:sp>
      <p:sp>
        <p:nvSpPr>
          <p:cNvPr id="7" name="Inhaltsplatzhalter 8">
            <a:extLst>
              <a:ext uri="{FF2B5EF4-FFF2-40B4-BE49-F238E27FC236}">
                <a16:creationId xmlns:a16="http://schemas.microsoft.com/office/drawing/2014/main" id="{4B136844-3DC0-49BB-942F-827E6272165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81001" y="1378090"/>
            <a:ext cx="5304904" cy="1853149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  <a:defRPr sz="160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  <a:lvl2pPr marL="0" indent="0">
              <a:buFont typeface="Arial" panose="020B0604020202020204" pitchFamily="34" charset="0"/>
              <a:buNone/>
              <a:defRPr lang="de-DE" sz="1200" kern="1200" baseline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>
              <a:defRPr sz="1400">
                <a:latin typeface="Century Gothic" panose="020B0502020202020204" pitchFamily="34" charset="0"/>
              </a:defRPr>
            </a:lvl3pPr>
            <a:lvl4pPr>
              <a:defRPr sz="1400">
                <a:latin typeface="Century Gothic" panose="020B0502020202020204" pitchFamily="34" charset="0"/>
              </a:defRPr>
            </a:lvl4pPr>
            <a:lvl5pPr>
              <a:defRPr sz="1400">
                <a:latin typeface="Century Gothic" panose="020B0502020202020204" pitchFamily="34" charset="0"/>
              </a:defRPr>
            </a:lvl5pPr>
          </a:lstStyle>
          <a:p>
            <a:pPr marL="342900" lvl="1" indent="-342900" algn="l" defTabSz="914400" rtl="0" eaLnBrk="1" latinLnBrk="0" hangingPunct="1">
              <a:spcBef>
                <a:spcPts val="0"/>
              </a:spcBef>
              <a:spcAft>
                <a:spcPts val="1800"/>
              </a:spcAft>
              <a:buClr>
                <a:srgbClr val="E20078"/>
              </a:buClr>
              <a:defRPr/>
            </a:pPr>
            <a:r>
              <a:rPr lang="en-GB" noProof="0"/>
              <a:t>Text</a:t>
            </a:r>
          </a:p>
        </p:txBody>
      </p:sp>
      <p:sp>
        <p:nvSpPr>
          <p:cNvPr id="13" name="Rechteck 1">
            <a:extLst>
              <a:ext uri="{FF2B5EF4-FFF2-40B4-BE49-F238E27FC236}">
                <a16:creationId xmlns:a16="http://schemas.microsoft.com/office/drawing/2014/main" id="{75B47967-0875-43DB-ADDE-BF68CA3A5FC8}"/>
              </a:ext>
            </a:extLst>
          </p:cNvPr>
          <p:cNvSpPr/>
          <p:nvPr userDrawn="1"/>
        </p:nvSpPr>
        <p:spPr>
          <a:xfrm>
            <a:off x="8574546" y="6320686"/>
            <a:ext cx="30970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4A5DB7E-8886-41D6-88AB-C722A9B26F1B}" type="slidenum">
              <a:rPr lang="de-DE" sz="800" smtClean="0">
                <a:solidFill>
                  <a:schemeClr val="accent2"/>
                </a:solidFill>
                <a:latin typeface="Century Gothic" pitchFamily="34" charset="0"/>
              </a:rPr>
              <a:pPr/>
              <a:t>‹#›</a:t>
            </a:fld>
            <a:endParaRPr lang="de-AT" sz="800" dirty="0">
              <a:solidFill>
                <a:schemeClr val="accent2"/>
              </a:solidFill>
            </a:endParaRPr>
          </a:p>
        </p:txBody>
      </p:sp>
      <p:pic>
        <p:nvPicPr>
          <p:cNvPr id="18" name="Grafik 6" descr="schoenherr-logo-grey-CMYK.gif">
            <a:extLst>
              <a:ext uri="{FF2B5EF4-FFF2-40B4-BE49-F238E27FC236}">
                <a16:creationId xmlns:a16="http://schemas.microsoft.com/office/drawing/2014/main" id="{5B650C86-9FC6-426A-9040-E77BDF134D6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898800" y="6345614"/>
            <a:ext cx="1332000" cy="190516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C180CEB0-A479-4799-B4DE-7905C397EF40}"/>
              </a:ext>
            </a:extLst>
          </p:cNvPr>
          <p:cNvGrpSpPr/>
          <p:nvPr userDrawn="1"/>
        </p:nvGrpSpPr>
        <p:grpSpPr>
          <a:xfrm>
            <a:off x="423676" y="979096"/>
            <a:ext cx="8309162" cy="144000"/>
            <a:chOff x="423676" y="979096"/>
            <a:chExt cx="8309162" cy="144000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CDCFC63-B8B8-411F-8165-092CBE47ED32}"/>
                </a:ext>
              </a:extLst>
            </p:cNvPr>
            <p:cNvCxnSpPr/>
            <p:nvPr userDrawn="1"/>
          </p:nvCxnSpPr>
          <p:spPr>
            <a:xfrm>
              <a:off x="423676" y="1051017"/>
              <a:ext cx="8007724" cy="5323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50075C4-DC8C-463A-912F-E78AA0557AA6}"/>
                </a:ext>
              </a:extLst>
            </p:cNvPr>
            <p:cNvSpPr/>
            <p:nvPr userDrawn="1"/>
          </p:nvSpPr>
          <p:spPr>
            <a:xfrm>
              <a:off x="8589963" y="979096"/>
              <a:ext cx="142875" cy="144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itel 1">
            <a:extLst>
              <a:ext uri="{FF2B5EF4-FFF2-40B4-BE49-F238E27FC236}">
                <a16:creationId xmlns:a16="http://schemas.microsoft.com/office/drawing/2014/main" id="{3C5A223A-578A-4632-B43D-28339E3C34D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8853" y="546570"/>
            <a:ext cx="8097370" cy="504000"/>
          </a:xfrm>
          <a:prstGeom prst="rect">
            <a:avLst/>
          </a:prstGeom>
        </p:spPr>
        <p:txBody>
          <a:bodyPr anchor="b"/>
          <a:lstStyle>
            <a:lvl1pPr algn="l">
              <a:defRPr sz="280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GB" noProof="0"/>
              <a:t>headline</a:t>
            </a:r>
          </a:p>
        </p:txBody>
      </p:sp>
      <p:sp>
        <p:nvSpPr>
          <p:cNvPr id="17" name="Textfeld 5">
            <a:extLst>
              <a:ext uri="{FF2B5EF4-FFF2-40B4-BE49-F238E27FC236}">
                <a16:creationId xmlns:a16="http://schemas.microsoft.com/office/drawing/2014/main" id="{E6FB6007-3EB0-43CF-9130-B0A4628B9387}"/>
              </a:ext>
            </a:extLst>
          </p:cNvPr>
          <p:cNvSpPr txBox="1"/>
          <p:nvPr userDrawn="1"/>
        </p:nvSpPr>
        <p:spPr>
          <a:xfrm>
            <a:off x="381001" y="6345614"/>
            <a:ext cx="20162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noProof="0" dirty="0">
                <a:latin typeface="Century Gothic" pitchFamily="34" charset="0"/>
              </a:rPr>
              <a:t>© Schoenherr 2026</a:t>
            </a:r>
          </a:p>
        </p:txBody>
      </p:sp>
    </p:spTree>
    <p:extLst>
      <p:ext uri="{BB962C8B-B14F-4D97-AF65-F5344CB8AC3E}">
        <p14:creationId xmlns:p14="http://schemas.microsoft.com/office/powerpoint/2010/main" val="104179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Inhaltsplatzhalter 21"/>
          <p:cNvSpPr>
            <a:spLocks noGrp="1"/>
          </p:cNvSpPr>
          <p:nvPr>
            <p:ph sz="quarter" idx="16" hasCustomPrompt="1"/>
          </p:nvPr>
        </p:nvSpPr>
        <p:spPr>
          <a:xfrm>
            <a:off x="1836000" y="1643016"/>
            <a:ext cx="6642371" cy="44134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GB" noProof="0"/>
              <a:t>contact data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 hasCustomPrompt="1"/>
          </p:nvPr>
        </p:nvSpPr>
        <p:spPr>
          <a:xfrm>
            <a:off x="0" y="1283015"/>
            <a:ext cx="1835696" cy="55749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aseline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de-AT" dirty="0" err="1"/>
              <a:t>add</a:t>
            </a:r>
            <a:r>
              <a:rPr lang="de-AT" dirty="0"/>
              <a:t> </a:t>
            </a:r>
            <a:r>
              <a:rPr lang="de-AT" dirty="0" err="1"/>
              <a:t>picture</a:t>
            </a:r>
            <a:r>
              <a:rPr lang="de-AT" dirty="0"/>
              <a:t> </a:t>
            </a:r>
            <a:r>
              <a:rPr lang="de-AT" dirty="0" err="1"/>
              <a:t>here</a:t>
            </a:r>
            <a:endParaRPr lang="de-AT" dirty="0"/>
          </a:p>
        </p:txBody>
      </p:sp>
      <p:sp>
        <p:nvSpPr>
          <p:cNvPr id="9" name="Rechteck 1">
            <a:extLst>
              <a:ext uri="{FF2B5EF4-FFF2-40B4-BE49-F238E27FC236}">
                <a16:creationId xmlns:a16="http://schemas.microsoft.com/office/drawing/2014/main" id="{73FD6268-3C94-40E8-BCC0-2ADAB057FB74}"/>
              </a:ext>
            </a:extLst>
          </p:cNvPr>
          <p:cNvSpPr/>
          <p:nvPr userDrawn="1"/>
        </p:nvSpPr>
        <p:spPr>
          <a:xfrm>
            <a:off x="8574546" y="6320686"/>
            <a:ext cx="30970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4A5DB7E-8886-41D6-88AB-C722A9B26F1B}" type="slidenum">
              <a:rPr lang="de-DE" sz="800" smtClean="0">
                <a:solidFill>
                  <a:schemeClr val="accent2"/>
                </a:solidFill>
                <a:latin typeface="Century Gothic" pitchFamily="34" charset="0"/>
              </a:rPr>
              <a:pPr/>
              <a:t>‹#›</a:t>
            </a:fld>
            <a:endParaRPr lang="de-AT" sz="800" dirty="0">
              <a:solidFill>
                <a:schemeClr val="accent2"/>
              </a:solidFill>
            </a:endParaRPr>
          </a:p>
        </p:txBody>
      </p:sp>
      <p:pic>
        <p:nvPicPr>
          <p:cNvPr id="11" name="Grafik 6" descr="schoenherr-logo-grey-CMYK.gif">
            <a:extLst>
              <a:ext uri="{FF2B5EF4-FFF2-40B4-BE49-F238E27FC236}">
                <a16:creationId xmlns:a16="http://schemas.microsoft.com/office/drawing/2014/main" id="{47B73A0A-DA4B-4E9B-A64B-4B2C465A92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898800" y="6345614"/>
            <a:ext cx="1332000" cy="190516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52E5046-6615-4962-BBC9-2BB91C0E53D3}"/>
              </a:ext>
            </a:extLst>
          </p:cNvPr>
          <p:cNvGrpSpPr/>
          <p:nvPr userDrawn="1"/>
        </p:nvGrpSpPr>
        <p:grpSpPr>
          <a:xfrm>
            <a:off x="423676" y="979096"/>
            <a:ext cx="8309162" cy="144000"/>
            <a:chOff x="423676" y="979096"/>
            <a:chExt cx="8309162" cy="1440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0A2F7A7-0B19-4C6F-8D76-CB019A48AC8D}"/>
                </a:ext>
              </a:extLst>
            </p:cNvPr>
            <p:cNvCxnSpPr/>
            <p:nvPr userDrawn="1"/>
          </p:nvCxnSpPr>
          <p:spPr>
            <a:xfrm>
              <a:off x="423676" y="1051017"/>
              <a:ext cx="8007724" cy="5323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174502B-5FE5-4E76-BB66-7DE1BB16D023}"/>
                </a:ext>
              </a:extLst>
            </p:cNvPr>
            <p:cNvSpPr/>
            <p:nvPr userDrawn="1"/>
          </p:nvSpPr>
          <p:spPr>
            <a:xfrm>
              <a:off x="8589963" y="979096"/>
              <a:ext cx="142875" cy="144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itel 1">
            <a:extLst>
              <a:ext uri="{FF2B5EF4-FFF2-40B4-BE49-F238E27FC236}">
                <a16:creationId xmlns:a16="http://schemas.microsoft.com/office/drawing/2014/main" id="{FA59167D-4963-4578-A302-4EF1C6F7008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8853" y="546570"/>
            <a:ext cx="8097370" cy="504000"/>
          </a:xfrm>
          <a:prstGeom prst="rect">
            <a:avLst/>
          </a:prstGeom>
        </p:spPr>
        <p:txBody>
          <a:bodyPr anchor="b"/>
          <a:lstStyle>
            <a:lvl1pPr algn="l">
              <a:defRPr sz="280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GB" noProof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280135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1">
            <a:extLst>
              <a:ext uri="{FF2B5EF4-FFF2-40B4-BE49-F238E27FC236}">
                <a16:creationId xmlns:a16="http://schemas.microsoft.com/office/drawing/2014/main" id="{E9512794-7EA1-44DA-835D-4207F80F6D23}"/>
              </a:ext>
            </a:extLst>
          </p:cNvPr>
          <p:cNvSpPr/>
          <p:nvPr userDrawn="1"/>
        </p:nvSpPr>
        <p:spPr>
          <a:xfrm>
            <a:off x="8574546" y="6320686"/>
            <a:ext cx="30970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4A5DB7E-8886-41D6-88AB-C722A9B26F1B}" type="slidenum">
              <a:rPr lang="de-DE" sz="800" smtClean="0">
                <a:solidFill>
                  <a:schemeClr val="accent2"/>
                </a:solidFill>
                <a:latin typeface="Century Gothic" pitchFamily="34" charset="0"/>
              </a:rPr>
              <a:pPr/>
              <a:t>‹#›</a:t>
            </a:fld>
            <a:endParaRPr lang="de-AT" sz="800" dirty="0">
              <a:solidFill>
                <a:schemeClr val="accent2"/>
              </a:solidFill>
            </a:endParaRPr>
          </a:p>
        </p:txBody>
      </p:sp>
      <p:pic>
        <p:nvPicPr>
          <p:cNvPr id="6" name="Grafik 6" descr="schoenherr-logo-grey-CMYK.gif">
            <a:extLst>
              <a:ext uri="{FF2B5EF4-FFF2-40B4-BE49-F238E27FC236}">
                <a16:creationId xmlns:a16="http://schemas.microsoft.com/office/drawing/2014/main" id="{E93C1F87-8857-4656-AFDF-BD78D0A7D9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898800" y="6345614"/>
            <a:ext cx="1332000" cy="190516"/>
          </a:xfrm>
          <a:prstGeom prst="rect">
            <a:avLst/>
          </a:prstGeom>
        </p:spPr>
      </p:pic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EFB981-E403-4E3F-BE23-B0FA97EC3BD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990975" y="1135217"/>
            <a:ext cx="598086" cy="589151"/>
          </a:xfrm>
          <a:prstGeom prst="flowChartConnector">
            <a:avLst/>
          </a:prstGeom>
        </p:spPr>
        <p:txBody>
          <a:bodyPr/>
          <a:lstStyle>
            <a:lvl1pPr marL="0" indent="0">
              <a:buNone/>
              <a:defRPr sz="800"/>
            </a:lvl1pPr>
          </a:lstStyle>
          <a:p>
            <a:r>
              <a:rPr lang="de-DE" dirty="0" err="1"/>
              <a:t>image</a:t>
            </a:r>
            <a:endParaRPr lang="de-D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6922738-BC61-4E0F-A655-2F2953C716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990974" y="1751361"/>
            <a:ext cx="4122187" cy="1884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/>
              <a:t>First last name | Position | Practice</a:t>
            </a:r>
          </a:p>
        </p:txBody>
      </p:sp>
      <p:grpSp>
        <p:nvGrpSpPr>
          <p:cNvPr id="17" name="docshapegroup90">
            <a:extLst>
              <a:ext uri="{FF2B5EF4-FFF2-40B4-BE49-F238E27FC236}">
                <a16:creationId xmlns:a16="http://schemas.microsoft.com/office/drawing/2014/main" id="{88AA8F39-30DE-4B0E-9646-FC71729DCEE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3654275"/>
            <a:ext cx="4371097" cy="329565"/>
            <a:chOff x="0" y="0"/>
            <a:chExt cx="7295" cy="519"/>
          </a:xfrm>
        </p:grpSpPr>
        <p:pic>
          <p:nvPicPr>
            <p:cNvPr id="18" name="docshape91">
              <a:extLst>
                <a:ext uri="{FF2B5EF4-FFF2-40B4-BE49-F238E27FC236}">
                  <a16:creationId xmlns:a16="http://schemas.microsoft.com/office/drawing/2014/main" id="{AAA65B8C-73FF-45CF-B891-3C6022CD140E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85" y="0"/>
              <a:ext cx="510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docshape92">
              <a:extLst>
                <a:ext uri="{FF2B5EF4-FFF2-40B4-BE49-F238E27FC236}">
                  <a16:creationId xmlns:a16="http://schemas.microsoft.com/office/drawing/2014/main" id="{1C4E0D16-5E1D-4008-9C1A-6B064CE6C00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0" y="254"/>
              <a:ext cx="6705" cy="1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</p:grpSp>
      <p:pic>
        <p:nvPicPr>
          <p:cNvPr id="22" name="image28.png">
            <a:extLst>
              <a:ext uri="{FF2B5EF4-FFF2-40B4-BE49-F238E27FC236}">
                <a16:creationId xmlns:a16="http://schemas.microsoft.com/office/drawing/2014/main" id="{6A999274-A059-4AE9-9ACE-1578EBA8F8CF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8574546" y="3716833"/>
            <a:ext cx="171450" cy="171450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E2816DD-5940-435C-BE39-593AEBBA99BF}"/>
              </a:ext>
            </a:extLst>
          </p:cNvPr>
          <p:cNvCxnSpPr/>
          <p:nvPr userDrawn="1"/>
        </p:nvCxnSpPr>
        <p:spPr>
          <a:xfrm>
            <a:off x="4426721" y="3815565"/>
            <a:ext cx="412218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489BA4C1-EEA0-4786-A63D-D0CD509CC9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90973" y="2144087"/>
            <a:ext cx="1631505" cy="5605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20078"/>
              </a:buClr>
              <a:buSzTx/>
              <a:buFont typeface="Wingdings" pitchFamily="2" charset="2"/>
              <a:buNone/>
              <a:tabLst/>
              <a:defRPr/>
            </a:pPr>
            <a:r>
              <a:rPr lang="en-GB" noProof="0" dirty="0"/>
              <a:t>We'll take your business</a:t>
            </a:r>
          </a:p>
          <a:p>
            <a:pPr lvl="0"/>
            <a:endParaRPr lang="en-GB"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147F1E6E-1493-4A2C-9C7C-D43E6FC7ED6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999501" y="2643303"/>
            <a:ext cx="1631505" cy="5605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20078"/>
              </a:buClr>
              <a:buSzTx/>
              <a:buFont typeface="Wingdings" pitchFamily="2" charset="2"/>
              <a:buNone/>
              <a:tabLst/>
              <a:defRPr/>
            </a:pPr>
            <a:r>
              <a:rPr lang="en-GB" noProof="0" dirty="0"/>
              <a:t>further.</a:t>
            </a:r>
          </a:p>
          <a:p>
            <a:pPr lvl="0"/>
            <a:endParaRPr lang="en-GB" dirty="0"/>
          </a:p>
        </p:txBody>
      </p:sp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3F5ACB7D-AD43-4754-B379-B381C0B505C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025564" y="3287527"/>
            <a:ext cx="1631505" cy="5605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20078"/>
              </a:buClr>
              <a:buSzTx/>
              <a:buFont typeface="Wingdings" pitchFamily="2" charset="2"/>
              <a:buNone/>
              <a:tabLst/>
              <a:defRPr/>
            </a:pPr>
            <a:r>
              <a:rPr lang="en-GB" noProof="0" dirty="0"/>
              <a:t>Call us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205FE161-4377-471C-82C6-31E0A8AD616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999501" y="4136881"/>
            <a:ext cx="1631505" cy="31051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20078"/>
              </a:buClr>
              <a:buSzTx/>
              <a:buFont typeface="Wingdings" pitchFamily="2" charset="2"/>
              <a:buNone/>
              <a:tabLst/>
              <a:defRPr/>
            </a:pPr>
            <a:r>
              <a:rPr lang="en-GB" noProof="0" dirty="0"/>
              <a:t>Tel.: </a:t>
            </a:r>
          </a:p>
          <a:p>
            <a:pPr lvl="0"/>
            <a:endParaRPr lang="en-GB" dirty="0"/>
          </a:p>
        </p:txBody>
      </p:sp>
      <p:sp>
        <p:nvSpPr>
          <p:cNvPr id="16" name="Textfeld 5">
            <a:extLst>
              <a:ext uri="{FF2B5EF4-FFF2-40B4-BE49-F238E27FC236}">
                <a16:creationId xmlns:a16="http://schemas.microsoft.com/office/drawing/2014/main" id="{A9879EEB-C90D-4244-AB16-6C156DABAEBF}"/>
              </a:ext>
            </a:extLst>
          </p:cNvPr>
          <p:cNvSpPr txBox="1"/>
          <p:nvPr userDrawn="1"/>
        </p:nvSpPr>
        <p:spPr>
          <a:xfrm>
            <a:off x="381001" y="6345614"/>
            <a:ext cx="20162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noProof="0" dirty="0">
                <a:latin typeface="Century Gothic" pitchFamily="34" charset="0"/>
              </a:rPr>
              <a:t>© Schoenherr 2026</a:t>
            </a:r>
          </a:p>
        </p:txBody>
      </p:sp>
    </p:spTree>
    <p:extLst>
      <p:ext uri="{BB962C8B-B14F-4D97-AF65-F5344CB8AC3E}">
        <p14:creationId xmlns:p14="http://schemas.microsoft.com/office/powerpoint/2010/main" val="23778502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26" userDrawn="1">
          <p15:clr>
            <a:srgbClr val="FBAE40"/>
          </p15:clr>
        </p15:guide>
        <p15:guide id="2" pos="295" userDrawn="1">
          <p15:clr>
            <a:srgbClr val="FBAE40"/>
          </p15:clr>
        </p15:guide>
        <p15:guide id="3" pos="5352" userDrawn="1">
          <p15:clr>
            <a:srgbClr val="FBAE40"/>
          </p15:clr>
        </p15:guide>
        <p15:guide id="4" orient="horz" pos="845" userDrawn="1">
          <p15:clr>
            <a:srgbClr val="FBAE40"/>
          </p15:clr>
        </p15:guide>
        <p15:guide id="5" orient="horz" pos="1117" userDrawn="1">
          <p15:clr>
            <a:srgbClr val="FBAE40"/>
          </p15:clr>
        </p15:guide>
        <p15:guide id="6" pos="2789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schoenherr-logo-RGB.gif"/>
          <p:cNvPicPr>
            <a:picLocks noChangeAspect="1"/>
          </p:cNvPicPr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3897356" y="6257659"/>
            <a:ext cx="1353327" cy="195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06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65" r:id="rId4"/>
    <p:sldLayoutId id="2147483661" r:id="rId5"/>
    <p:sldLayoutId id="2147483662" r:id="rId6"/>
    <p:sldLayoutId id="2147483663" r:id="rId7"/>
    <p:sldLayoutId id="2147483659" r:id="rId8"/>
    <p:sldLayoutId id="2147483664" r:id="rId9"/>
    <p:sldLayoutId id="2147483660" r:id="rId10"/>
  </p:sldLayoutIdLst>
  <p:txStyles>
    <p:titleStyle>
      <a:lvl1pPr algn="r" defTabSz="914400" rtl="0" eaLnBrk="1" latinLnBrk="0" hangingPunct="1">
        <a:spcBef>
          <a:spcPct val="0"/>
        </a:spcBef>
        <a:buNone/>
        <a:defRPr sz="2800" kern="1200">
          <a:solidFill>
            <a:srgbClr val="535455"/>
          </a:solidFill>
          <a:latin typeface="Swis721 LtEx B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E20078"/>
        </a:buClr>
        <a:buFont typeface="Wingdings" pitchFamily="2" charset="2"/>
        <a:buChar char="§"/>
        <a:defRPr sz="2200" kern="12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E20078"/>
        </a:buClr>
        <a:buFont typeface="Arial" pitchFamily="34" charset="0"/>
        <a:buChar char="•"/>
        <a:defRPr sz="1800" kern="1200">
          <a:solidFill>
            <a:schemeClr val="tx1"/>
          </a:solidFill>
          <a:latin typeface="Verdan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Verdan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E20078"/>
        </a:buClr>
        <a:buFont typeface="Arial" pitchFamily="34" charset="0"/>
        <a:buChar char="»"/>
        <a:defRPr sz="1800" kern="1200">
          <a:solidFill>
            <a:schemeClr val="tx1"/>
          </a:solidFill>
          <a:latin typeface="Verdan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.wko.at/statistik/jahrbuch/budget-steuereinnahmen.pdf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tistik.at/statistiken/volkswirtschaft-und-oeffentliche-finanzen/oeffentliche-finanzen/oeffentliche-finanzen/steuereinnahmen" TargetMode="External"/><Relationship Id="rId2" Type="http://schemas.openxmlformats.org/officeDocument/2006/relationships/hyperlink" Target="https://www.wko.at/statistik/jahrbuch/budget-steuereinnahmen.pdf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hyperlink" Target="https://www.wko.at/statistik/eu/europa-abgabenquoten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service.bmf.gv.at/Budget/Budgets/VBB/de/2025/Home/Treemap?type=FV&amp;houseHold=1&amp;currency=MioEuro&amp;showGrafic=True&amp;showTable=false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www.bmf.gv.at/themen/steuern/arbeitnehmerveranlagung/steuertarif-steuerabsetzbetraege/steuertarif-steuerabsetzbetraege.html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p.gv.at/themen/steuern-finanzen/einkommensteuer-ueberblick/weitere-informationen-est/kapitalertragsteueranmeldung.html" TargetMode="External"/><Relationship Id="rId2" Type="http://schemas.openxmlformats.org/officeDocument/2006/relationships/hyperlink" Target="https://www.usp.gv.at/themen/steuern-finanzen/koerperschaftsteuer-ueberblick.html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usp.gv.at/themen/steuern-finanzen/umsatzsteuer-ueberblick/steuersaetze-und-steuerbefreiungen-der-umsatzsteuer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ksw.or.at/berufszugang-berufsanwaerterinnen/fachpruefungen-wtbg-2017/" TargetMode="External"/><Relationship Id="rId2" Type="http://schemas.openxmlformats.org/officeDocument/2006/relationships/hyperlink" Target="https://ris.bka.gv.at/GeltendeFassung.wxe?Abfrage=Bundesnormen&amp;Gesetzesnummer=20009983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sw.or.at/desktopdefault.aspx/tabid-50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F7BE96F-0E65-4422-A6DC-6076AEFC07D4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77" t="8067" r="7277"/>
          <a:stretch/>
        </p:blipFill>
        <p:spPr bwMode="auto">
          <a:xfrm>
            <a:off x="0" y="589085"/>
            <a:ext cx="9144001" cy="55266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C8AD911-8A5F-4663-92A8-73DF3B99F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1361"/>
            <a:ext cx="4376057" cy="543698"/>
          </a:xfrm>
        </p:spPr>
        <p:txBody>
          <a:bodyPr/>
          <a:lstStyle/>
          <a:p>
            <a:r>
              <a:rPr lang="de-DE" sz="2400" b="1" dirty="0" err="1">
                <a:solidFill>
                  <a:srgbClr val="535455"/>
                </a:solidFill>
              </a:rPr>
              <a:t>Lawyering</a:t>
            </a:r>
            <a:br>
              <a:rPr lang="de-DE" sz="2400" b="1" dirty="0">
                <a:solidFill>
                  <a:srgbClr val="535455"/>
                </a:solidFill>
              </a:rPr>
            </a:br>
            <a:endParaRPr lang="en-GB" dirty="0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55B2405B-37B0-4294-9DA4-1200C49843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850243"/>
            <a:ext cx="3312367" cy="324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0F6CDF34-7B9F-4F5A-B874-6050E0BBC7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321" y="1742129"/>
            <a:ext cx="5865358" cy="2090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10843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A2DC4C6-261D-1427-B0DA-C691F161092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78853" y="1050570"/>
            <a:ext cx="8097370" cy="475641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de-AT" dirty="0"/>
              <a:t>Buchhaltung, Lohnverrechnung, Jahresabschlusserstellung</a:t>
            </a:r>
          </a:p>
          <a:p>
            <a:pPr>
              <a:spcAft>
                <a:spcPts val="1200"/>
              </a:spcAft>
            </a:pPr>
            <a:r>
              <a:rPr lang="de-AT" dirty="0"/>
              <a:t>Diverse Fachberatung:</a:t>
            </a:r>
          </a:p>
          <a:p>
            <a:pPr lvl="1">
              <a:spcAft>
                <a:spcPts val="1200"/>
              </a:spcAft>
            </a:pPr>
            <a:r>
              <a:rPr lang="de-AT" dirty="0"/>
              <a:t>Steuerliche Fragen zu sämtlichen Abgaben</a:t>
            </a:r>
          </a:p>
          <a:p>
            <a:pPr lvl="2">
              <a:spcAft>
                <a:spcPts val="1200"/>
              </a:spcAft>
            </a:pPr>
            <a:r>
              <a:rPr lang="de-AT" dirty="0"/>
              <a:t>Ertragsteuern</a:t>
            </a:r>
          </a:p>
          <a:p>
            <a:pPr lvl="2">
              <a:spcAft>
                <a:spcPts val="1200"/>
              </a:spcAft>
            </a:pPr>
            <a:r>
              <a:rPr lang="de-AT" dirty="0"/>
              <a:t>Verkehrssteuern</a:t>
            </a:r>
          </a:p>
          <a:p>
            <a:pPr lvl="2">
              <a:spcAft>
                <a:spcPts val="1200"/>
              </a:spcAft>
            </a:pPr>
            <a:r>
              <a:rPr lang="de-AT" dirty="0"/>
              <a:t>Gebühren</a:t>
            </a:r>
          </a:p>
          <a:p>
            <a:pPr lvl="2">
              <a:spcAft>
                <a:spcPts val="1200"/>
              </a:spcAft>
            </a:pPr>
            <a:r>
              <a:rPr lang="de-AT" dirty="0"/>
              <a:t>SV-Abgaben</a:t>
            </a:r>
          </a:p>
          <a:p>
            <a:pPr lvl="2">
              <a:spcAft>
                <a:spcPts val="1200"/>
              </a:spcAft>
            </a:pPr>
            <a:r>
              <a:rPr lang="de-AT" dirty="0" err="1"/>
              <a:t>udgl</a:t>
            </a:r>
            <a:endParaRPr lang="de-AT" dirty="0"/>
          </a:p>
          <a:p>
            <a:pPr lvl="1">
              <a:spcAft>
                <a:spcPts val="1200"/>
              </a:spcAft>
            </a:pPr>
            <a:r>
              <a:rPr lang="de-AT" dirty="0"/>
              <a:t>Begleitung bei der steuerlichen Außenprüfung („Betriebsprüfung“) und anderen Verfahren gegenüber der Abgabenbehörde</a:t>
            </a:r>
          </a:p>
          <a:p>
            <a:pPr lvl="1">
              <a:spcAft>
                <a:spcPts val="1200"/>
              </a:spcAft>
            </a:pPr>
            <a:r>
              <a:rPr lang="de-AT" dirty="0"/>
              <a:t>Betriebswirtschaftliche Beratung (Unternehmensbewertung, KORE,…)</a:t>
            </a:r>
          </a:p>
          <a:p>
            <a:pPr lvl="1">
              <a:spcAft>
                <a:spcPts val="1200"/>
              </a:spcAft>
            </a:pPr>
            <a:r>
              <a:rPr lang="de-AT" dirty="0"/>
              <a:t>Steuerliche Fachberatung (Umgründung, Sanierungsberatung, Finanzstrafrecht,…)</a:t>
            </a:r>
          </a:p>
          <a:p>
            <a:pPr lvl="1">
              <a:spcAft>
                <a:spcPts val="1200"/>
              </a:spcAft>
            </a:pPr>
            <a:r>
              <a:rPr lang="de-AT" dirty="0"/>
              <a:t>Sonstige Fachberatung (Transaktionsbegleitung,…)</a:t>
            </a:r>
          </a:p>
          <a:p>
            <a:pPr>
              <a:spcAft>
                <a:spcPts val="1200"/>
              </a:spcAft>
            </a:pPr>
            <a:endParaRPr lang="de-AT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F64ECE2-A251-6EC4-A57B-A64E996092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/>
              <a:t>Klassische Aufgaben eines </a:t>
            </a:r>
            <a:r>
              <a:rPr lang="de-AT" dirty="0" err="1"/>
              <a:t>StB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699191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ED09810-6062-20A6-AD85-EC1CE5D808A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e-AT" dirty="0"/>
              <a:t>Wirtschaftsprüfung</a:t>
            </a:r>
          </a:p>
          <a:p>
            <a:r>
              <a:rPr lang="de-AT" dirty="0"/>
              <a:t>Sonderprüfung</a:t>
            </a:r>
          </a:p>
          <a:p>
            <a:pPr lvl="1">
              <a:spcAft>
                <a:spcPts val="1200"/>
              </a:spcAft>
            </a:pPr>
            <a:r>
              <a:rPr lang="de-AT" dirty="0" err="1"/>
              <a:t>Umgründungsprüfungen</a:t>
            </a:r>
            <a:endParaRPr lang="de-AT" dirty="0"/>
          </a:p>
          <a:p>
            <a:pPr lvl="1">
              <a:spcAft>
                <a:spcPts val="1200"/>
              </a:spcAft>
            </a:pPr>
            <a:r>
              <a:rPr lang="de-AT" dirty="0"/>
              <a:t>Bankenprüfungen</a:t>
            </a:r>
          </a:p>
          <a:p>
            <a:r>
              <a:rPr lang="de-AT" dirty="0"/>
              <a:t>Prüfung der Bücher / Rechnungslegung</a:t>
            </a:r>
          </a:p>
          <a:p>
            <a:pPr lvl="1">
              <a:spcAft>
                <a:spcPts val="1200"/>
              </a:spcAft>
            </a:pPr>
            <a:r>
              <a:rPr lang="de-AT" dirty="0"/>
              <a:t>Gesetzliche Vorgaben (UGB, Sondernormen)</a:t>
            </a:r>
          </a:p>
          <a:p>
            <a:pPr lvl="1">
              <a:spcAft>
                <a:spcPts val="1200"/>
              </a:spcAft>
            </a:pPr>
            <a:r>
              <a:rPr lang="de-AT" dirty="0"/>
              <a:t>Prüfung internes Kontrollsystem</a:t>
            </a:r>
          </a:p>
          <a:p>
            <a:pPr lvl="1">
              <a:spcAft>
                <a:spcPts val="1200"/>
              </a:spcAft>
            </a:pPr>
            <a:r>
              <a:rPr lang="de-AT" dirty="0"/>
              <a:t>Due Diligence</a:t>
            </a:r>
          </a:p>
          <a:p>
            <a:pPr lvl="1">
              <a:spcAft>
                <a:spcPts val="1200"/>
              </a:spcAft>
            </a:pPr>
            <a:r>
              <a:rPr lang="de-AT" dirty="0"/>
              <a:t>IFRS-Prüfungen</a:t>
            </a:r>
          </a:p>
          <a:p>
            <a:pPr lvl="1">
              <a:spcAft>
                <a:spcPts val="1200"/>
              </a:spcAft>
            </a:pPr>
            <a:r>
              <a:rPr lang="de-AT" dirty="0"/>
              <a:t>Börsengänge</a:t>
            </a:r>
          </a:p>
          <a:p>
            <a:pPr lvl="1">
              <a:spcAft>
                <a:spcPts val="1200"/>
              </a:spcAft>
            </a:pPr>
            <a:r>
              <a:rPr lang="de-AT" dirty="0" err="1"/>
              <a:t>uva</a:t>
            </a:r>
            <a:endParaRPr lang="de-AT" dirty="0"/>
          </a:p>
          <a:p>
            <a:endParaRPr lang="de-AT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A83A74E-F01E-1889-EBF4-B2828236C9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/>
              <a:t>Tätigkeitsgebiet WP</a:t>
            </a:r>
          </a:p>
        </p:txBody>
      </p:sp>
    </p:spTree>
    <p:extLst>
      <p:ext uri="{BB962C8B-B14F-4D97-AF65-F5344CB8AC3E}">
        <p14:creationId xmlns:p14="http://schemas.microsoft.com/office/powerpoint/2010/main" val="4246048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72F331-F271-9807-81F9-3C22A75556D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e-AT" dirty="0"/>
              <a:t>Freiberufler</a:t>
            </a:r>
          </a:p>
          <a:p>
            <a:r>
              <a:rPr lang="de-AT" dirty="0"/>
              <a:t>Steuerrecht – übergreifende Rechtsmaterie</a:t>
            </a:r>
          </a:p>
          <a:p>
            <a:r>
              <a:rPr lang="de-AT" dirty="0"/>
              <a:t>Beratung und Umsetzung </a:t>
            </a:r>
          </a:p>
          <a:p>
            <a:r>
              <a:rPr lang="de-AT" dirty="0"/>
              <a:t>Steuerliche Vertretung</a:t>
            </a:r>
          </a:p>
          <a:p>
            <a:r>
              <a:rPr lang="de-AT" dirty="0"/>
              <a:t>Verfahrensführung – Rechtsmittel – Vertretung vor Behörde </a:t>
            </a:r>
            <a:r>
              <a:rPr lang="de-AT" dirty="0" err="1"/>
              <a:t>bzw</a:t>
            </a:r>
            <a:r>
              <a:rPr lang="de-AT" dirty="0"/>
              <a:t> dem (Höchst-)Gericht</a:t>
            </a:r>
          </a:p>
          <a:p>
            <a:r>
              <a:rPr lang="de-AT" dirty="0"/>
              <a:t>Konzeptionierungen</a:t>
            </a:r>
          </a:p>
          <a:p>
            <a:r>
              <a:rPr lang="de-AT" dirty="0"/>
              <a:t>KEINE VERTRAGSERRICHTUNG!</a:t>
            </a:r>
          </a:p>
          <a:p>
            <a:endParaRPr lang="de-AT" dirty="0"/>
          </a:p>
          <a:p>
            <a:r>
              <a:rPr lang="de-AT" dirty="0"/>
              <a:t>Partner oder Konkurrenten? Partner!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D6409F4-C0B5-2E6E-68AD-EA58E3A73D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/>
              <a:t>Überschneidungen zum Rechtsanwalt</a:t>
            </a:r>
          </a:p>
        </p:txBody>
      </p:sp>
    </p:spTree>
    <p:extLst>
      <p:ext uri="{BB962C8B-B14F-4D97-AF65-F5344CB8AC3E}">
        <p14:creationId xmlns:p14="http://schemas.microsoft.com/office/powerpoint/2010/main" val="5345182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cture containing timeline&#10;&#10;Description automatically generated">
            <a:extLst>
              <a:ext uri="{FF2B5EF4-FFF2-40B4-BE49-F238E27FC236}">
                <a16:creationId xmlns:a16="http://schemas.microsoft.com/office/drawing/2014/main" id="{E1F9B33F-65AC-4949-A9D8-14449D880F9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94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F7BE96F-0E65-4422-A6DC-6076AEFC07D4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77" t="8067" r="7277"/>
          <a:stretch/>
        </p:blipFill>
        <p:spPr bwMode="auto">
          <a:xfrm>
            <a:off x="0" y="589085"/>
            <a:ext cx="9144001" cy="55266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C8AD911-8A5F-4663-92A8-73DF3B99F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09800"/>
            <a:ext cx="9144000" cy="757921"/>
          </a:xfrm>
        </p:spPr>
        <p:txBody>
          <a:bodyPr/>
          <a:lstStyle/>
          <a:p>
            <a:pPr algn="l"/>
            <a:r>
              <a:rPr lang="de-AT" dirty="0"/>
              <a:t>Wirtschaftstreuhänder und Rechtsanwalt - </a:t>
            </a:r>
            <a:br>
              <a:rPr lang="de-AT" dirty="0"/>
            </a:br>
            <a:r>
              <a:rPr lang="de-AT" dirty="0"/>
              <a:t>Partner oder Konkurrenten?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15229C-749B-4C3F-B97B-132D16777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3198600"/>
            <a:ext cx="4376058" cy="460800"/>
          </a:xfrm>
        </p:spPr>
        <p:txBody>
          <a:bodyPr/>
          <a:lstStyle/>
          <a:p>
            <a:r>
              <a:rPr lang="en-GB" dirty="0"/>
              <a:t>Peter Konwitschka</a:t>
            </a:r>
          </a:p>
          <a:p>
            <a:r>
              <a:rPr lang="en-GB" dirty="0"/>
              <a:t>11.05.2026</a:t>
            </a:r>
          </a:p>
        </p:txBody>
      </p:sp>
    </p:spTree>
    <p:extLst>
      <p:ext uri="{BB962C8B-B14F-4D97-AF65-F5344CB8AC3E}">
        <p14:creationId xmlns:p14="http://schemas.microsoft.com/office/powerpoint/2010/main" val="629641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3906743-3601-11F3-ADAD-1BB4C4F4DB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Steueraufkommen Österreich</a:t>
            </a:r>
            <a:endParaRPr lang="de-AT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7FCEBC-D116-D7E2-2818-ACD5683BC4C9}"/>
              </a:ext>
            </a:extLst>
          </p:cNvPr>
          <p:cNvSpPr txBox="1"/>
          <p:nvPr/>
        </p:nvSpPr>
        <p:spPr>
          <a:xfrm>
            <a:off x="1048512" y="5236469"/>
            <a:ext cx="592531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>
                <a:latin typeface="Verdana" panose="020B0604030504040204" pitchFamily="34" charset="0"/>
                <a:ea typeface="Verdana" panose="020B0604030504040204" pitchFamily="34" charset="0"/>
              </a:rPr>
              <a:t>Quelle: </a:t>
            </a:r>
            <a:r>
              <a:rPr lang="de-DE" sz="1050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https://www.wko.at/statistik/jahrbuch/budget-steuereinnahmen.pdf</a:t>
            </a:r>
            <a:r>
              <a:rPr lang="de-DE" sz="105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de-AT" sz="105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5447E02-4936-218D-4772-164B3793D7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09319"/>
            <a:ext cx="9144000" cy="3124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119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76461C-5DBD-0DBD-3472-F2D93AF4E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E6E06E6-1BCA-B7C0-D26B-8AE2F2D0FE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Steuereinnahmen des Bundes 2026</a:t>
            </a:r>
            <a:endParaRPr lang="de-AT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C7F3C6-8BD8-B3C1-B48B-42313B33B022}"/>
              </a:ext>
            </a:extLst>
          </p:cNvPr>
          <p:cNvSpPr txBox="1"/>
          <p:nvPr/>
        </p:nvSpPr>
        <p:spPr>
          <a:xfrm>
            <a:off x="1069352" y="5347085"/>
            <a:ext cx="72760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>
                <a:latin typeface="Verdana" panose="020B0604030504040204" pitchFamily="34" charset="0"/>
                <a:ea typeface="Verdana" panose="020B0604030504040204" pitchFamily="34" charset="0"/>
              </a:rPr>
              <a:t>Quelle: </a:t>
            </a:r>
            <a:r>
              <a:rPr lang="de-DE" sz="1050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https://www.wko.at/statistik/jahrbuch/budget-steuereinnahmen.pdf</a:t>
            </a:r>
            <a:r>
              <a:rPr lang="de-DE" sz="105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r>
              <a:rPr lang="de-DE" sz="1050" b="1" dirty="0">
                <a:latin typeface="Verdana" panose="020B0604030504040204" pitchFamily="34" charset="0"/>
                <a:ea typeface="Verdana" panose="020B0604030504040204" pitchFamily="34" charset="0"/>
              </a:rPr>
              <a:t>Steuern und Sozialversicherungsbeiträge: </a:t>
            </a:r>
            <a:r>
              <a:rPr lang="de-DE" sz="1050" dirty="0">
                <a:latin typeface="Verdana" panose="020B0604030504040204" pitchFamily="34" charset="0"/>
                <a:ea typeface="Verdana" panose="020B0604030504040204" pitchFamily="34" charset="0"/>
                <a:hlinkClick r:id="rId3"/>
              </a:rPr>
              <a:t>https://www.statistik.at/statistiken/volkswirtschaft-und-oeffentliche-finanzen/oeffentliche-finanzen/oeffentliche-finanzen/steuereinnahmen</a:t>
            </a:r>
            <a:r>
              <a:rPr lang="de-DE" sz="105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r>
              <a:rPr lang="de-DE" sz="1050" b="1" dirty="0">
                <a:latin typeface="Verdana" panose="020B0604030504040204" pitchFamily="34" charset="0"/>
                <a:ea typeface="Verdana" panose="020B0604030504040204" pitchFamily="34" charset="0"/>
              </a:rPr>
              <a:t>Abgabenquote im Vergleich: </a:t>
            </a:r>
            <a:r>
              <a:rPr lang="de-DE" sz="1050" dirty="0">
                <a:latin typeface="Verdana" panose="020B0604030504040204" pitchFamily="34" charset="0"/>
                <a:ea typeface="Verdana" panose="020B0604030504040204" pitchFamily="34" charset="0"/>
                <a:hlinkClick r:id="rId4"/>
              </a:rPr>
              <a:t>https://www.wko.at/statistik/eu/europa-abgabenquoten.pdf</a:t>
            </a:r>
            <a:r>
              <a:rPr lang="de-DE" sz="105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de-AT" sz="105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B6672D6-E67D-94D2-47D5-747CA2A3DC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335" y="1234978"/>
            <a:ext cx="3203495" cy="385050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CE70F6F-9E89-5B9E-3EBA-F3E7DD8FD6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50775" y="1383957"/>
            <a:ext cx="1185530" cy="3708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061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99351-675D-4611-3B76-3FB0CEFBE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5C23908-2138-9DAD-888F-33A997F7A5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Budget 2026</a:t>
            </a:r>
            <a:endParaRPr lang="de-AT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55BFF6-8E6C-C0E8-ED60-5B8987BE1846}"/>
              </a:ext>
            </a:extLst>
          </p:cNvPr>
          <p:cNvSpPr txBox="1"/>
          <p:nvPr/>
        </p:nvSpPr>
        <p:spPr>
          <a:xfrm>
            <a:off x="847344" y="5740213"/>
            <a:ext cx="744931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Quelle:</a:t>
            </a:r>
            <a:r>
              <a:rPr lang="de-DE" sz="1050" dirty="0" err="1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https</a:t>
            </a:r>
            <a:r>
              <a:rPr lang="de-DE" sz="1050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://service.bmf.gv.at/Budget/Budgets/VBB/de/2025/Home/Treemap?type=FV&amp;houseHold=1&amp;currency=MioEuro&amp;showGrafic=True&amp;showTable=false</a:t>
            </a:r>
            <a:r>
              <a:rPr lang="de-DE" sz="105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de-AT" sz="105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E5B6B0-E664-9D9E-298A-D78E7D6681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88979"/>
            <a:ext cx="9144000" cy="4080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330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3906743-3601-11F3-ADAD-1BB4C4F4DB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ESt</a:t>
            </a:r>
            <a:endParaRPr lang="de-AT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7FCEBC-D116-D7E2-2818-ACD5683BC4C9}"/>
              </a:ext>
            </a:extLst>
          </p:cNvPr>
          <p:cNvSpPr txBox="1"/>
          <p:nvPr/>
        </p:nvSpPr>
        <p:spPr>
          <a:xfrm>
            <a:off x="428280" y="6009218"/>
            <a:ext cx="59253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00" dirty="0">
                <a:latin typeface="Verdana" panose="020B0604030504040204" pitchFamily="34" charset="0"/>
                <a:ea typeface="Verdana" panose="020B0604030504040204" pitchFamily="34" charset="0"/>
              </a:rPr>
              <a:t>Quelle: </a:t>
            </a:r>
            <a:r>
              <a:rPr lang="de-DE" sz="700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https://www.bmf.gv.at/themen/steuern/arbeitnehmerveranlagung/steuertarif-steuerabsetzbetraege/steuertarif-steuerabsetzbetraege.html</a:t>
            </a:r>
            <a:r>
              <a:rPr lang="de-DE" sz="7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de-AT" sz="105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136D4A-C196-B0DD-D995-E71F543B1A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53" y="1050570"/>
            <a:ext cx="8538519" cy="495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47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3F83AF6-1BE3-4CC4-D06D-034984CBDBB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e-DE" dirty="0"/>
          </a:p>
          <a:p>
            <a:r>
              <a:rPr lang="de-AT" dirty="0" err="1"/>
              <a:t>KÖSt</a:t>
            </a:r>
            <a:r>
              <a:rPr lang="de-AT" dirty="0"/>
              <a:t>: 2022: 25%; 2026: 24%; seit 2024: 23%</a:t>
            </a:r>
            <a:br>
              <a:rPr lang="de-AT" dirty="0"/>
            </a:br>
            <a:r>
              <a:rPr lang="de-AT" sz="1100" dirty="0"/>
              <a:t>Details: </a:t>
            </a:r>
            <a:r>
              <a:rPr lang="de-AT" sz="1100" dirty="0">
                <a:hlinkClick r:id="rId2"/>
              </a:rPr>
              <a:t>https://www.usp.gv.at/themen/steuern-finanzen/koerperschaftsteuer-ueberblick.html</a:t>
            </a:r>
            <a:r>
              <a:rPr lang="de-AT" sz="1100" dirty="0"/>
              <a:t> </a:t>
            </a:r>
            <a:endParaRPr lang="de-AT" dirty="0"/>
          </a:p>
          <a:p>
            <a:r>
              <a:rPr lang="de-AT" dirty="0"/>
              <a:t>KESt (besondere Erhebungsform der ESt):</a:t>
            </a:r>
            <a:br>
              <a:rPr lang="de-AT" dirty="0"/>
            </a:br>
            <a:r>
              <a:rPr lang="de-AT" sz="1100" dirty="0"/>
              <a:t>Details:</a:t>
            </a:r>
            <a:r>
              <a:rPr lang="de-AT" sz="1100" b="1" dirty="0"/>
              <a:t> </a:t>
            </a:r>
            <a:r>
              <a:rPr lang="de-AT" sz="1100" dirty="0">
                <a:hlinkClick r:id="rId3"/>
              </a:rPr>
              <a:t>https://www.usp.gv.at/themen/steuern-finanzen/einkommensteuer-ueberblick/weitere-informationen-est/kapitalertragsteueranmeldung.html</a:t>
            </a:r>
            <a:r>
              <a:rPr lang="de-AT" sz="1100" dirty="0"/>
              <a:t> </a:t>
            </a:r>
          </a:p>
          <a:p>
            <a:pPr lvl="1"/>
            <a:r>
              <a:rPr lang="de-AT" dirty="0"/>
              <a:t>Bei Sparbüchern und Girokonten: 25%</a:t>
            </a:r>
          </a:p>
          <a:p>
            <a:pPr lvl="1"/>
            <a:r>
              <a:rPr lang="de-AT" dirty="0"/>
              <a:t>Bei Ausschüttung (</a:t>
            </a:r>
            <a:r>
              <a:rPr lang="de-AT" dirty="0" err="1"/>
              <a:t>sämtl</a:t>
            </a:r>
            <a:r>
              <a:rPr lang="de-AT" dirty="0"/>
              <a:t> sonstige Kapitaleinkünfte): 27,5%</a:t>
            </a:r>
          </a:p>
          <a:p>
            <a:r>
              <a:rPr lang="de-AT" dirty="0" err="1"/>
              <a:t>USt</a:t>
            </a:r>
            <a:r>
              <a:rPr lang="de-AT" dirty="0"/>
              <a:t>: 20% - 10% - 13%</a:t>
            </a:r>
            <a:br>
              <a:rPr lang="de-AT" dirty="0"/>
            </a:br>
            <a:r>
              <a:rPr lang="de-AT" sz="1100" b="1" dirty="0"/>
              <a:t>Details: </a:t>
            </a:r>
            <a:r>
              <a:rPr lang="de-AT" sz="1050" dirty="0">
                <a:hlinkClick r:id="rId4"/>
              </a:rPr>
              <a:t>https://www.usp.gv.at/themen/steuern-finanzen/umsatzsteuer-ueberblick/steuersaetze-und-steuerbefreiungen-der-umsatzsteuer.html</a:t>
            </a:r>
            <a:r>
              <a:rPr lang="de-AT" sz="1050" dirty="0"/>
              <a:t> </a:t>
            </a:r>
            <a:endParaRPr lang="de-AT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2744CE-681D-B8FA-1EC6-06B44239DD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KÖSt</a:t>
            </a:r>
            <a:r>
              <a:rPr lang="de-DE" dirty="0"/>
              <a:t>, KESt, </a:t>
            </a:r>
            <a:r>
              <a:rPr lang="de-DE" dirty="0" err="1"/>
              <a:t>USt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90634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464A22-1A2A-4408-AD8E-8B22CF33411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e-AT" dirty="0"/>
              <a:t>Überbegriff – </a:t>
            </a:r>
            <a:r>
              <a:rPr lang="de-AT" dirty="0" err="1"/>
              <a:t>vgl</a:t>
            </a:r>
            <a:r>
              <a:rPr lang="de-AT" dirty="0"/>
              <a:t> </a:t>
            </a:r>
            <a:r>
              <a:rPr lang="de-AT" dirty="0">
                <a:hlinkClick r:id="rId2"/>
              </a:rPr>
              <a:t>§ 1 WTBG 2017</a:t>
            </a:r>
            <a:endParaRPr lang="de-AT" dirty="0"/>
          </a:p>
          <a:p>
            <a:r>
              <a:rPr lang="de-AT" dirty="0"/>
              <a:t>Steuerberater</a:t>
            </a:r>
          </a:p>
          <a:p>
            <a:r>
              <a:rPr lang="de-AT" dirty="0"/>
              <a:t>Wirtschaftsprüfer</a:t>
            </a:r>
          </a:p>
          <a:p>
            <a:r>
              <a:rPr lang="de-AT" dirty="0"/>
              <a:t>Ausbildung:</a:t>
            </a:r>
          </a:p>
          <a:p>
            <a:pPr lvl="1"/>
            <a:r>
              <a:rPr lang="de-AT" dirty="0"/>
              <a:t>Akademische Ausbildung (WU, Jus, </a:t>
            </a:r>
            <a:r>
              <a:rPr lang="de-AT" dirty="0" err="1"/>
              <a:t>uä</a:t>
            </a:r>
            <a:r>
              <a:rPr lang="de-AT" dirty="0"/>
              <a:t>)</a:t>
            </a:r>
          </a:p>
          <a:p>
            <a:pPr lvl="1"/>
            <a:r>
              <a:rPr lang="de-AT" dirty="0"/>
              <a:t>Einschlägige Fachpraxis</a:t>
            </a:r>
          </a:p>
          <a:p>
            <a:pPr lvl="1"/>
            <a:r>
              <a:rPr lang="de-AT" dirty="0"/>
              <a:t>Fachprüfung: </a:t>
            </a:r>
            <a:r>
              <a:rPr lang="de-AT" dirty="0">
                <a:hlinkClick r:id="rId3"/>
              </a:rPr>
              <a:t>https://ksw.or.at/berufszugang-berufsanwaerterinnen/fachpruefungen-wtbg-2017/</a:t>
            </a:r>
            <a:r>
              <a:rPr lang="de-AT" dirty="0"/>
              <a:t> </a:t>
            </a: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2589808-8F1E-4813-9FB2-88E03AC729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“</a:t>
            </a:r>
            <a:r>
              <a:rPr lang="en-GB" dirty="0" err="1"/>
              <a:t>Wirtschaftstreuhandberufe</a:t>
            </a:r>
            <a:r>
              <a:rPr lang="en-GB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8970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27936F3-4814-D497-7F92-6A14C5C5C19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e-DE" dirty="0">
              <a:sym typeface="Wingdings" panose="05000000000000000000" pitchFamily="2" charset="2"/>
            </a:endParaRPr>
          </a:p>
          <a:p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 </a:t>
            </a:r>
            <a:r>
              <a:rPr lang="de-DE" dirty="0">
                <a:sym typeface="Wingdings" panose="05000000000000000000" pitchFamily="2" charset="2"/>
                <a:hlinkClick r:id="rId2"/>
              </a:rPr>
              <a:t>https://www.ksw.or.at/desktopdefault.aspx/tabid-50/</a:t>
            </a:r>
            <a:r>
              <a:rPr lang="de-DE" dirty="0">
                <a:sym typeface="Wingdings" panose="05000000000000000000" pitchFamily="2" charset="2"/>
              </a:rPr>
              <a:t> </a:t>
            </a:r>
            <a:endParaRPr lang="de-AT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E6F9BA9-5739-C803-725B-DD40107363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/>
              <a:t>Tätigkeitsgebiet </a:t>
            </a:r>
            <a:r>
              <a:rPr lang="de-AT" dirty="0" err="1"/>
              <a:t>StB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118825961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new">
  <a:themeElements>
    <a:clrScheme name="Custom 1">
      <a:dk1>
        <a:srgbClr val="535455"/>
      </a:dk1>
      <a:lt1>
        <a:srgbClr val="FFFFFF"/>
      </a:lt1>
      <a:dk2>
        <a:srgbClr val="878889"/>
      </a:dk2>
      <a:lt2>
        <a:srgbClr val="FFFFFF"/>
      </a:lt2>
      <a:accent1>
        <a:srgbClr val="535455"/>
      </a:accent1>
      <a:accent2>
        <a:srgbClr val="E2007A"/>
      </a:accent2>
      <a:accent3>
        <a:srgbClr val="929294"/>
      </a:accent3>
      <a:accent4>
        <a:srgbClr val="DCDCDD"/>
      </a:accent4>
      <a:accent5>
        <a:srgbClr val="7A93A9"/>
      </a:accent5>
      <a:accent6>
        <a:srgbClr val="6976AA"/>
      </a:accent6>
      <a:hlink>
        <a:srgbClr val="5E9BCB"/>
      </a:hlink>
      <a:folHlink>
        <a:srgbClr val="A88ABA"/>
      </a:folHlink>
    </a:clrScheme>
    <a:fontScheme name="Custom 1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aster PPT presentation 2023.pptx" id="{7954F812-01C4-46EB-A2BD-FD8739EA7509}" vid="{87F77A95-F217-49A0-A894-556371E480D1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item4.xml><?xml version="1.0" encoding="utf-8"?>
<properties xmlns="http://www.imanage.com/work/xmlschema">
  <documentid>MANDATES!25327442.1</documentid>
  <senderid>VPLISCHKE</senderid>
  <senderemail>V.HOLY@SCHOENHERR.EU</senderemail>
  <lastmodified>2026-05-11T16:54:00.0000000+02:00</lastmodified>
  <database>MANDATES</database>
</properties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0d5b80c-b4e0-4ddd-b1da-33ae3fea0a85"/>
    <lcf76f155ced4ddcb4097134ff3c332f xmlns="b5305afc-3520-4b1e-bd9c-62c105a7e65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167F213B4A1CB47B7346635FDACF14E" ma:contentTypeVersion="12" ma:contentTypeDescription="Ein neues Dokument erstellen." ma:contentTypeScope="" ma:versionID="d69723721533ae764b1987e36604d7a3">
  <xsd:schema xmlns:xsd="http://www.w3.org/2001/XMLSchema" xmlns:xs="http://www.w3.org/2001/XMLSchema" xmlns:p="http://schemas.microsoft.com/office/2006/metadata/properties" xmlns:ns2="b5305afc-3520-4b1e-bd9c-62c105a7e65b" xmlns:ns3="e0d5b80c-b4e0-4ddd-b1da-33ae3fea0a85" targetNamespace="http://schemas.microsoft.com/office/2006/metadata/properties" ma:root="true" ma:fieldsID="d4387711c496c6bffb083e1c0c838614" ns2:_="" ns3:_="">
    <xsd:import namespace="b5305afc-3520-4b1e-bd9c-62c105a7e65b"/>
    <xsd:import namespace="e0d5b80c-b4e0-4ddd-b1da-33ae3fea0a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305afc-3520-4b1e-bd9c-62c105a7e6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cf23ec7c-d16c-42f2-baa9-4aaa6e56e8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5b80c-b4e0-4ddd-b1da-33ae3fea0a8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ca8f8d89-87d5-479b-a627-71efeb2ae92c}" ma:internalName="TaxCatchAll" ma:showField="CatchAllData" ma:web="e0d5b80c-b4e0-4ddd-b1da-33ae3fea0a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41F150-7090-4ADE-B888-12398E823B54}">
  <ds:schemaRefs>
    <ds:schemaRef ds:uri="http://purl.org/dc/elements/1.1/"/>
    <ds:schemaRef ds:uri="http://www.w3.org/XML/1998/namespace"/>
    <ds:schemaRef ds:uri="http://schemas.microsoft.com/office/2006/metadata/properties"/>
    <ds:schemaRef ds:uri="b5305afc-3520-4b1e-bd9c-62c105a7e65b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e0d5b80c-b4e0-4ddd-b1da-33ae3fea0a85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60EF064-0E3F-4219-9559-259CC71AA8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305afc-3520-4b1e-bd9c-62c105a7e65b"/>
    <ds:schemaRef ds:uri="e0d5b80c-b4e0-4ddd-b1da-33ae3fea0a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E9EE937-397B-49F9-AC69-8ECB741A19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461</Words>
  <Application>Microsoft Office PowerPoint</Application>
  <PresentationFormat>On-screen Show (4:3)</PresentationFormat>
  <Paragraphs>68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Swis721 LtEx BT</vt:lpstr>
      <vt:lpstr>Verdana</vt:lpstr>
      <vt:lpstr>Wingdings</vt:lpstr>
      <vt:lpstr>master new</vt:lpstr>
      <vt:lpstr>Lawyering </vt:lpstr>
      <vt:lpstr>Wirtschaftstreuhänder und Rechtsanwalt -  Partner oder Konkurrenten?</vt:lpstr>
      <vt:lpstr>Steueraufkommen Österreich</vt:lpstr>
      <vt:lpstr>Steuereinnahmen des Bundes 2026</vt:lpstr>
      <vt:lpstr>Budget 2026</vt:lpstr>
      <vt:lpstr>ESt</vt:lpstr>
      <vt:lpstr>KÖSt, KESt, USt</vt:lpstr>
      <vt:lpstr>“Wirtschaftstreuhandberufe”</vt:lpstr>
      <vt:lpstr>Tätigkeitsgebiet StB</vt:lpstr>
      <vt:lpstr>Klassische Aufgaben eines StB</vt:lpstr>
      <vt:lpstr>Tätigkeitsgebiet WP</vt:lpstr>
      <vt:lpstr>Überschneidungen zum Rechtsanwalt</vt:lpstr>
      <vt:lpstr>PowerPoint Presentation</vt:lpstr>
    </vt:vector>
  </TitlesOfParts>
  <Company>Schoenherr Rechtsanwaelte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Lawyering</dc:title>
  <dc:creator>Schoenherr Rechtsanwaelte</dc:creator>
  <cp:lastModifiedBy>Schoenherr Rechtsanwaelte</cp:lastModifiedBy>
  <cp:revision>8</cp:revision>
  <cp:lastPrinted>2022-02-23T16:17:28Z</cp:lastPrinted>
  <dcterms:created xsi:type="dcterms:W3CDTF">2023-04-24T10:45:45Z</dcterms:created>
  <dcterms:modified xsi:type="dcterms:W3CDTF">2026-05-11T14:54:00Z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0x0101000167F213B4A1CB47B7346635FDACF14E</vt:lpwstr>
  </property>
  <property fmtid="{D5CDD505-2E9C-101B-9397-08002B2CF9AE}" pid="3" name="_dlc_DocIdItemGuid">
    <vt:lpwstr>86797c32-aef6-4b0b-b9e7-8eb955c0d355</vt:lpwstr>
  </property>
  <property fmtid="{D5CDD505-2E9C-101B-9397-08002B2CF9AE}" pid="4" name="Offices">
    <vt:lpwstr>159;#Albania|8ee67886-1878-44d8-a76a-a7186ec13596;#25;#Belgrade (Serbia)|27c9c4ef-0728-46d3-b8f2-6dbe45ecc856;#44;#Bratislava (Slovakia)|c0a5be46-11c3-4d68-a11d-665de8746c2f;#40;#Brussels (Belgium)|8882bfc2-117d-4f5b-a862-b04d96a57779</vt:lpwstr>
  </property>
  <property fmtid="{D5CDD505-2E9C-101B-9397-08002B2CF9AE}" pid="5" name="Practice Groups">
    <vt:lpwstr/>
  </property>
  <property fmtid="{D5CDD505-2E9C-101B-9397-08002B2CF9AE}" pid="6" name="Practice Area">
    <vt:lpwstr>3033;#PGBF|2fc1b0a3-2e9d-4855-8d7a-ef0c40102c4a;#2618;#PGCMA|ce9d3fd3-0e21-41cb-a0f4-e3b719e9388c;#2818;#PGComp|31854444-6ce7-4ed7-a58f-1839c9c6592d;#3040;#PGDR|f4266fc0-9bf5-4b71-9889-2213827db9e9;#3035;#PGIP|4d22a1f4-aebf-4d21-9c63-06ad6499278b;#2815;#P</vt:lpwstr>
  </property>
  <property fmtid="{D5CDD505-2E9C-101B-9397-08002B2CF9AE}" pid="7" name="Region/Country">
    <vt:lpwstr/>
  </property>
  <property fmtid="{D5CDD505-2E9C-101B-9397-08002B2CF9AE}" pid="8" name="Industries">
    <vt:lpwstr/>
  </property>
  <property fmtid="{D5CDD505-2E9C-101B-9397-08002B2CF9AE}" pid="9" name="TaxKeyword">
    <vt:lpwstr/>
  </property>
  <property fmtid="{D5CDD505-2E9C-101B-9397-08002B2CF9AE}" pid="10" name="TaxKeywordTaxHTField">
    <vt:lpwstr/>
  </property>
  <property fmtid="{D5CDD505-2E9C-101B-9397-08002B2CF9AE}" pid="11" name="Practice GroupsTaxHTField0">
    <vt:lpwstr/>
  </property>
  <property fmtid="{D5CDD505-2E9C-101B-9397-08002B2CF9AE}" pid="12" name="_dlc_policyId">
    <vt:lpwstr/>
  </property>
  <property fmtid="{D5CDD505-2E9C-101B-9397-08002B2CF9AE}" pid="13" name="ItemRetentionFormula">
    <vt:lpwstr/>
  </property>
  <property fmtid="{D5CDD505-2E9C-101B-9397-08002B2CF9AE}" pid="14" name="OfficesTaxHTField0">
    <vt:lpwstr>Albania|8ee67886-1878-44d8-a76a-a7186ec13596;Belgrade (Serbia)|27c9c4ef-0728-46d3-b8f2-6dbe45ecc856;Bratislava (Slovakia)|c0a5be46-11c3-4d68-a11d-665de8746c2f;Brussels (Belgium)|8882bfc2-117d-4f5b-a862-b04d96a57779</vt:lpwstr>
  </property>
  <property fmtid="{D5CDD505-2E9C-101B-9397-08002B2CF9AE}" pid="15" name="TaxCatchAll">
    <vt:lpwstr>159;#Albania|8ee67886-1878-44d8-a76a-a7186ec13596;#25;#Belgrade (Serbia)|27c9c4ef-0728-46d3-b8f2-6dbe45ecc856;#44;#Bratislava (Slovakia)|c0a5be46-11c3-4d68-a11d-665de8746c2f;#40;#Brussels (Belgium)|8882bfc2-117d-4f5b-a862-b04d96a57779</vt:lpwstr>
  </property>
  <property fmtid="{D5CDD505-2E9C-101B-9397-08002B2CF9AE}" pid="16" name="Lawyer">
    <vt:lpwstr/>
  </property>
  <property fmtid="{D5CDD505-2E9C-101B-9397-08002B2CF9AE}" pid="17" name="IndustriesTaxHTField0">
    <vt:lpwstr/>
  </property>
</Properties>
</file>